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1"/>
  </p:sldMasterIdLst>
  <p:notesMasterIdLst>
    <p:notesMasterId r:id="rId17"/>
  </p:notesMasterIdLst>
  <p:sldIdLst>
    <p:sldId id="261" r:id="rId2"/>
    <p:sldId id="264" r:id="rId3"/>
    <p:sldId id="273" r:id="rId4"/>
    <p:sldId id="274" r:id="rId5"/>
    <p:sldId id="275" r:id="rId6"/>
    <p:sldId id="276" r:id="rId7"/>
    <p:sldId id="277" r:id="rId8"/>
    <p:sldId id="278" r:id="rId9"/>
    <p:sldId id="279" r:id="rId10"/>
    <p:sldId id="281" r:id="rId11"/>
    <p:sldId id="284" r:id="rId12"/>
    <p:sldId id="285" r:id="rId13"/>
    <p:sldId id="287" r:id="rId14"/>
    <p:sldId id="289"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1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132" autoAdjust="0"/>
    <p:restoredTop sz="94660"/>
  </p:normalViewPr>
  <p:slideViewPr>
    <p:cSldViewPr snapToGrid="0">
      <p:cViewPr varScale="1">
        <p:scale>
          <a:sx n="78" d="100"/>
          <a:sy n="78" d="100"/>
        </p:scale>
        <p:origin x="-12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21EE5-5312-425B-871F-536CE0C145D7}" type="datetimeFigureOut">
              <a:rPr lang="en-IN" smtClean="0"/>
              <a:pPr/>
              <a:t>14-05-2019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BACD5-9293-4A36-A4BB-8C5F3DD9C937}" type="slidenum">
              <a:rPr lang="en-IN" smtClean="0"/>
              <a:pPr/>
              <a:t>‹#›</a:t>
            </a:fld>
            <a:endParaRPr lang="en-IN"/>
          </a:p>
        </p:txBody>
      </p:sp>
    </p:spTree>
    <p:extLst>
      <p:ext uri="{BB962C8B-B14F-4D97-AF65-F5344CB8AC3E}">
        <p14:creationId xmlns="" xmlns:p14="http://schemas.microsoft.com/office/powerpoint/2010/main" val="34357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8D5A9ED-0216-4979-8722-BEA999E928DD}" type="slidenum">
              <a:rPr lang="en-IN" smtClean="0"/>
              <a:pPr/>
              <a:t>1</a:t>
            </a:fld>
            <a:endParaRPr lang="en-IN" dirty="0"/>
          </a:p>
        </p:txBody>
      </p:sp>
    </p:spTree>
    <p:extLst>
      <p:ext uri="{BB962C8B-B14F-4D97-AF65-F5344CB8AC3E}">
        <p14:creationId xmlns="" xmlns:p14="http://schemas.microsoft.com/office/powerpoint/2010/main" val="300864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548858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712168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902521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417351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452555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885007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993366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549070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4078139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441326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832315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538935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304817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22263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529181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882895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39989265"/>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urstwic.org/history/articles/mythology/myths/text/treasures.htm" TargetMode="External"/><Relationship Id="rId1" Type="http://schemas.openxmlformats.org/officeDocument/2006/relationships/slideLayout" Target="../slideLayouts/slideLayout2.xml"/><Relationship Id="rId6" Type="http://schemas.openxmlformats.org/officeDocument/2006/relationships/hyperlink" Target="http://www.hurstwic.org/history/articles/manufacturing/text/bog_iron.htm" TargetMode="External"/><Relationship Id="rId5" Type="http://schemas.openxmlformats.org/officeDocument/2006/relationships/image" Target="../media/image7.jpeg"/><Relationship Id="rId4" Type="http://schemas.openxmlformats.org/officeDocument/2006/relationships/hyperlink" Target="https://www.google.com/url?sa=i&amp;source=images&amp;cd=&amp;cad=rja&amp;uact=8&amp;ved=2ahUKEwiD4PfM8pThAhUCmIsKHePjCSgQjB16BAgBEAQ&amp;url=https://www.pitt.edu/~cejones/GeoImages/1Minerals/1IgneousMineralz/Micas.html&amp;psig=AOvVaw30-hxcV_52br84jncpstV_&amp;ust=155331475575120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3282F00-2285-4D4A-BAD5-2449E2849A7C}"/>
              </a:ext>
            </a:extLst>
          </p:cNvPr>
          <p:cNvPicPr>
            <a:picLocks noChangeAspect="1"/>
          </p:cNvPicPr>
          <p:nvPr/>
        </p:nvPicPr>
        <p:blipFill rotWithShape="1">
          <a:blip r:embed="rId3"/>
          <a:srcRect r="8714"/>
          <a:stretch/>
        </p:blipFill>
        <p:spPr>
          <a:xfrm>
            <a:off x="1" y="0"/>
            <a:ext cx="12191999" cy="6858000"/>
          </a:xfrm>
          <a:prstGeom prst="rect">
            <a:avLst/>
          </a:prstGeom>
        </p:spPr>
      </p:pic>
      <p:sp>
        <p:nvSpPr>
          <p:cNvPr id="2" name="Title 1">
            <a:extLst>
              <a:ext uri="{FF2B5EF4-FFF2-40B4-BE49-F238E27FC236}">
                <a16:creationId xmlns="" xmlns:a16="http://schemas.microsoft.com/office/drawing/2014/main" id="{5337080C-FD96-41C8-A15C-2A1E04691600}"/>
              </a:ext>
            </a:extLst>
          </p:cNvPr>
          <p:cNvSpPr>
            <a:spLocks noGrp="1"/>
          </p:cNvSpPr>
          <p:nvPr>
            <p:ph type="ctrTitle"/>
          </p:nvPr>
        </p:nvSpPr>
        <p:spPr>
          <a:xfrm>
            <a:off x="1648689" y="730495"/>
            <a:ext cx="8446535" cy="1519181"/>
          </a:xfrm>
        </p:spPr>
        <p:txBody>
          <a:bodyPr>
            <a:normAutofit/>
          </a:bodyPr>
          <a:lstStyle/>
          <a:p>
            <a:pPr algn="ctr"/>
            <a:r>
              <a:rPr lang="en-IN" sz="4400" dirty="0"/>
              <a:t>SOME GENERAL CONCEPTS IN GEOLOGY</a:t>
            </a:r>
          </a:p>
        </p:txBody>
      </p:sp>
      <p:pic>
        <p:nvPicPr>
          <p:cNvPr id="4" name="Picture 3">
            <a:extLst>
              <a:ext uri="{FF2B5EF4-FFF2-40B4-BE49-F238E27FC236}">
                <a16:creationId xmlns="" xmlns:a16="http://schemas.microsoft.com/office/drawing/2014/main" id="{6AA47264-661F-4079-8F45-DFA936307758}"/>
              </a:ext>
            </a:extLst>
          </p:cNvPr>
          <p:cNvPicPr>
            <a:picLocks noChangeAspect="1"/>
          </p:cNvPicPr>
          <p:nvPr/>
        </p:nvPicPr>
        <p:blipFill rotWithShape="1">
          <a:blip r:embed="rId4"/>
          <a:srcRect r="436"/>
          <a:stretch/>
        </p:blipFill>
        <p:spPr>
          <a:xfrm>
            <a:off x="-1" y="6127505"/>
            <a:ext cx="12192000" cy="730495"/>
          </a:xfrm>
          <a:prstGeom prst="rect">
            <a:avLst/>
          </a:prstGeom>
        </p:spPr>
      </p:pic>
      <p:sp>
        <p:nvSpPr>
          <p:cNvPr id="5" name="TextBox 4">
            <a:extLst>
              <a:ext uri="{FF2B5EF4-FFF2-40B4-BE49-F238E27FC236}">
                <a16:creationId xmlns="" xmlns:a16="http://schemas.microsoft.com/office/drawing/2014/main" id="{DB004F47-6257-4F76-ADF0-4BDC7105969A}"/>
              </a:ext>
            </a:extLst>
          </p:cNvPr>
          <p:cNvSpPr txBox="1"/>
          <p:nvPr/>
        </p:nvSpPr>
        <p:spPr>
          <a:xfrm>
            <a:off x="2592947" y="3911514"/>
            <a:ext cx="6558021" cy="213904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300" dirty="0" smtClean="0">
                <a:latin typeface="Adobe Jenson Pro Capt" panose="020A0503050201030203" pitchFamily="18" charset="0"/>
              </a:rPr>
              <a:t>Prepared </a:t>
            </a:r>
            <a:r>
              <a:rPr lang="en-IN" sz="2300" dirty="0">
                <a:latin typeface="Adobe Jenson Pro Capt" panose="020A0503050201030203" pitchFamily="18" charset="0"/>
              </a:rPr>
              <a:t>by </a:t>
            </a:r>
            <a:r>
              <a:rPr kumimoji="0" lang="en-IN" sz="2300" b="0" i="0" u="none" strike="noStrike" kern="1200" cap="none" spc="0" normalizeH="0" baseline="0" noProof="0" dirty="0">
                <a:ln>
                  <a:noFill/>
                </a:ln>
                <a:effectLst/>
                <a:uLnTx/>
                <a:uFillTx/>
                <a:latin typeface="Adobe Jenson Pro Capt" panose="020A0503050201030203"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IN" sz="2300" dirty="0" err="1" smtClean="0">
                <a:latin typeface="Adobe Jenson Pro Capt" panose="020A0503050201030203" pitchFamily="18" charset="0"/>
              </a:rPr>
              <a:t>Najma</a:t>
            </a:r>
            <a:r>
              <a:rPr lang="en-IN" sz="2300" dirty="0" smtClean="0">
                <a:latin typeface="Adobe Jenson Pro Capt" panose="020A0503050201030203" pitchFamily="18" charset="0"/>
              </a:rPr>
              <a:t> </a:t>
            </a:r>
            <a:r>
              <a:rPr lang="en-IN" sz="2300" dirty="0" err="1" smtClean="0">
                <a:latin typeface="Adobe Jenson Pro Capt" panose="020A0503050201030203" pitchFamily="18" charset="0"/>
              </a:rPr>
              <a:t>ul</a:t>
            </a:r>
            <a:r>
              <a:rPr lang="en-IN" sz="2300" dirty="0" smtClean="0">
                <a:latin typeface="Adobe Jenson Pro Capt" panose="020A0503050201030203" pitchFamily="18" charset="0"/>
              </a:rPr>
              <a:t> </a:t>
            </a:r>
            <a:r>
              <a:rPr lang="en-IN" sz="2300" dirty="0" err="1" smtClean="0">
                <a:latin typeface="Adobe Jenson Pro Capt" panose="020A0503050201030203" pitchFamily="18" charset="0"/>
              </a:rPr>
              <a:t>nisha</a:t>
            </a:r>
            <a:endParaRPr kumimoji="0" lang="en-IN" sz="2300" b="0" i="0" u="none" strike="noStrike" kern="1200" cap="none" spc="0" normalizeH="0" baseline="0" noProof="0" dirty="0">
              <a:ln>
                <a:noFill/>
              </a:ln>
              <a:effectLst/>
              <a:uLnTx/>
              <a:uFillTx/>
              <a:latin typeface="Adobe Jenson Pro Capt" panose="020A0503050201030203"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IN" sz="2300" dirty="0">
                <a:latin typeface="Adobe Jenson Pro Capt" panose="020A0503050201030203" pitchFamily="18" charset="0"/>
              </a:rPr>
              <a:t>Lecturer(AA)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300" b="0" i="0" u="none" strike="noStrike" kern="1200" cap="none" spc="0" normalizeH="0" baseline="0" noProof="0" dirty="0" smtClean="0">
                <a:ln>
                  <a:noFill/>
                </a:ln>
                <a:effectLst/>
                <a:uLnTx/>
                <a:uFillTx/>
                <a:latin typeface="Adobe Jenson Pro Capt" panose="020A0503050201030203" pitchFamily="18" charset="0"/>
              </a:rPr>
              <a:t>Department </a:t>
            </a:r>
            <a:r>
              <a:rPr kumimoji="0" lang="en-IN" sz="2300" b="0" i="0" u="none" strike="noStrike" kern="1200" cap="none" spc="0" normalizeH="0" baseline="0" noProof="0" dirty="0">
                <a:ln>
                  <a:noFill/>
                </a:ln>
                <a:effectLst/>
                <a:uLnTx/>
                <a:uFillTx/>
                <a:latin typeface="Adobe Jenson Pro Capt" panose="020A0503050201030203" pitchFamily="18" charset="0"/>
              </a:rPr>
              <a:t>of Geology</a:t>
            </a:r>
          </a:p>
          <a:p>
            <a:pPr marL="0" marR="0" lvl="0" indent="0" algn="ctr" defTabSz="457200" rtl="0" eaLnBrk="1" fontAlgn="auto" latinLnBrk="0" hangingPunct="1">
              <a:lnSpc>
                <a:spcPct val="100000"/>
              </a:lnSpc>
              <a:spcBef>
                <a:spcPts val="0"/>
              </a:spcBef>
              <a:spcAft>
                <a:spcPts val="0"/>
              </a:spcAft>
              <a:buClrTx/>
              <a:buSzTx/>
              <a:buFontTx/>
              <a:buNone/>
              <a:tabLst/>
              <a:defRPr/>
            </a:pPr>
            <a:r>
              <a:rPr lang="en-IN" sz="2300" dirty="0">
                <a:latin typeface="Adobe Jenson Pro Capt" panose="020A0503050201030203" pitchFamily="18" charset="0"/>
              </a:rPr>
              <a:t>Govt. </a:t>
            </a:r>
            <a:r>
              <a:rPr lang="en-IN" sz="2300" dirty="0" smtClean="0">
                <a:latin typeface="Adobe Jenson Pro Capt" panose="020A0503050201030203" pitchFamily="18" charset="0"/>
              </a:rPr>
              <a:t>PG Degree </a:t>
            </a:r>
            <a:r>
              <a:rPr lang="en-IN" sz="2300" dirty="0">
                <a:latin typeface="Adobe Jenson Pro Capt" panose="020A0503050201030203" pitchFamily="18" charset="0"/>
              </a:rPr>
              <a:t>College, </a:t>
            </a:r>
            <a:r>
              <a:rPr lang="en-IN" sz="2300" dirty="0" smtClean="0">
                <a:latin typeface="Adobe Jenson Pro Capt" panose="020A0503050201030203" pitchFamily="18" charset="0"/>
              </a:rPr>
              <a:t>Rajouri</a:t>
            </a:r>
            <a:endParaRPr lang="en-IN" sz="2300" dirty="0">
              <a:latin typeface="Adobe Jenson Pro Capt" panose="020A0503050201030203"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effectLst/>
              <a:uLnTx/>
              <a:uFillTx/>
              <a:latin typeface="Adobe Jenson Pro Capt" panose="020A0503050201030203" pitchFamily="18" charset="0"/>
            </a:endParaRPr>
          </a:p>
        </p:txBody>
      </p:sp>
    </p:spTree>
    <p:extLst>
      <p:ext uri="{BB962C8B-B14F-4D97-AF65-F5344CB8AC3E}">
        <p14:creationId xmlns="" xmlns:p14="http://schemas.microsoft.com/office/powerpoint/2010/main" val="24271748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58828-1D57-42DF-AE02-80EB149B883D}"/>
              </a:ext>
            </a:extLst>
          </p:cNvPr>
          <p:cNvSpPr>
            <a:spLocks noGrp="1"/>
          </p:cNvSpPr>
          <p:nvPr>
            <p:ph type="title"/>
          </p:nvPr>
        </p:nvSpPr>
        <p:spPr/>
        <p:txBody>
          <a:bodyPr/>
          <a:lstStyle/>
          <a:p>
            <a:r>
              <a:rPr lang="en-IN" dirty="0"/>
              <a:t>Physical Properties of Minerals: </a:t>
            </a:r>
            <a:br>
              <a:rPr lang="en-IN" dirty="0"/>
            </a:br>
            <a:r>
              <a:rPr lang="en-IN" dirty="0"/>
              <a:t>LUSTER</a:t>
            </a:r>
          </a:p>
        </p:txBody>
      </p:sp>
      <p:sp>
        <p:nvSpPr>
          <p:cNvPr id="3" name="Content Placeholder 2">
            <a:extLst>
              <a:ext uri="{FF2B5EF4-FFF2-40B4-BE49-F238E27FC236}">
                <a16:creationId xmlns="" xmlns:a16="http://schemas.microsoft.com/office/drawing/2014/main" id="{BE08E397-775B-411E-B070-906ECCDC0DEE}"/>
              </a:ext>
            </a:extLst>
          </p:cNvPr>
          <p:cNvSpPr>
            <a:spLocks noGrp="1"/>
          </p:cNvSpPr>
          <p:nvPr>
            <p:ph idx="1"/>
          </p:nvPr>
        </p:nvSpPr>
        <p:spPr>
          <a:xfrm>
            <a:off x="677334" y="2160589"/>
            <a:ext cx="5238557" cy="3880773"/>
          </a:xfrm>
        </p:spPr>
        <p:txBody>
          <a:bodyPr/>
          <a:lstStyle/>
          <a:p>
            <a:r>
              <a:rPr lang="en-US" b="1" dirty="0"/>
              <a:t>Its Luster or </a:t>
            </a:r>
            <a:r>
              <a:rPr lang="en-US" b="1" dirty="0" err="1"/>
              <a:t>Lustre</a:t>
            </a:r>
            <a:r>
              <a:rPr lang="en-US" b="1" dirty="0"/>
              <a:t> and not </a:t>
            </a:r>
            <a:r>
              <a:rPr lang="en-US" dirty="0"/>
              <a:t>LUSTURE</a:t>
            </a:r>
            <a:r>
              <a:rPr lang="en-US" b="1" dirty="0"/>
              <a:t>. </a:t>
            </a:r>
          </a:p>
          <a:p>
            <a:r>
              <a:rPr lang="en-US" b="1" dirty="0"/>
              <a:t>Etymology: </a:t>
            </a:r>
            <a:r>
              <a:rPr lang="en-US" dirty="0"/>
              <a:t>lux(Latin), meaning "light",</a:t>
            </a:r>
            <a:endParaRPr lang="en-US" b="1" dirty="0"/>
          </a:p>
          <a:p>
            <a:r>
              <a:rPr lang="en-US" b="1" dirty="0" err="1"/>
              <a:t>Lustre</a:t>
            </a:r>
            <a:r>
              <a:rPr lang="en-US" dirty="0"/>
              <a:t> is the way light interacts with the surface of a crystal, rock, or </a:t>
            </a:r>
            <a:r>
              <a:rPr lang="en-US" b="1" dirty="0"/>
              <a:t>mineral</a:t>
            </a:r>
            <a:r>
              <a:rPr lang="en-US" dirty="0"/>
              <a:t>.</a:t>
            </a:r>
          </a:p>
          <a:p>
            <a:r>
              <a:rPr lang="en-US" dirty="0"/>
              <a:t>It generally implies radiance, gloss, or brilliance</a:t>
            </a:r>
            <a:endParaRPr lang="en-IN" dirty="0"/>
          </a:p>
        </p:txBody>
      </p:sp>
      <p:pic>
        <p:nvPicPr>
          <p:cNvPr id="5122" name="Picture 2" descr="Image result for types of luster">
            <a:extLst>
              <a:ext uri="{FF2B5EF4-FFF2-40B4-BE49-F238E27FC236}">
                <a16:creationId xmlns="" xmlns:a16="http://schemas.microsoft.com/office/drawing/2014/main" id="{FBE16CB8-E853-49CB-A414-380C20BC3E1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38800" y="1697211"/>
            <a:ext cx="6410036" cy="48075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90036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animEffect transition="in" filter="fade">
                                      <p:cBhvr>
                                        <p:cTn id="39" dur="1000"/>
                                        <p:tgtEl>
                                          <p:spTgt spid="5122"/>
                                        </p:tgtEl>
                                      </p:cBhvr>
                                    </p:animEffect>
                                    <p:anim calcmode="lin" valueType="num">
                                      <p:cBhvr>
                                        <p:cTn id="40" dur="1000" fill="hold"/>
                                        <p:tgtEl>
                                          <p:spTgt spid="5122"/>
                                        </p:tgtEl>
                                        <p:attrNameLst>
                                          <p:attrName>ppt_x</p:attrName>
                                        </p:attrNameLst>
                                      </p:cBhvr>
                                      <p:tavLst>
                                        <p:tav tm="0">
                                          <p:val>
                                            <p:strVal val="#ppt_x"/>
                                          </p:val>
                                        </p:tav>
                                        <p:tav tm="100000">
                                          <p:val>
                                            <p:strVal val="#ppt_x"/>
                                          </p:val>
                                        </p:tav>
                                      </p:tavLst>
                                    </p:anim>
                                    <p:anim calcmode="lin" valueType="num">
                                      <p:cBhvr>
                                        <p:cTn id="4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40C903-D19E-42E4-83FE-2911F29A181F}"/>
              </a:ext>
            </a:extLst>
          </p:cNvPr>
          <p:cNvSpPr>
            <a:spLocks noGrp="1"/>
          </p:cNvSpPr>
          <p:nvPr>
            <p:ph type="title"/>
          </p:nvPr>
        </p:nvSpPr>
        <p:spPr/>
        <p:txBody>
          <a:bodyPr/>
          <a:lstStyle/>
          <a:p>
            <a:r>
              <a:rPr lang="en-IN" dirty="0"/>
              <a:t>Physical Properties of Minerals:</a:t>
            </a:r>
            <a:br>
              <a:rPr lang="en-IN" dirty="0"/>
            </a:br>
            <a:r>
              <a:rPr lang="en-IN" dirty="0"/>
              <a:t>HABIT</a:t>
            </a:r>
          </a:p>
        </p:txBody>
      </p:sp>
      <p:sp>
        <p:nvSpPr>
          <p:cNvPr id="3" name="Content Placeholder 2">
            <a:extLst>
              <a:ext uri="{FF2B5EF4-FFF2-40B4-BE49-F238E27FC236}">
                <a16:creationId xmlns="" xmlns:a16="http://schemas.microsoft.com/office/drawing/2014/main" id="{FD2AF779-A8CD-4D7B-8421-6674A4FB3491}"/>
              </a:ext>
            </a:extLst>
          </p:cNvPr>
          <p:cNvSpPr>
            <a:spLocks noGrp="1"/>
          </p:cNvSpPr>
          <p:nvPr>
            <p:ph idx="1"/>
          </p:nvPr>
        </p:nvSpPr>
        <p:spPr>
          <a:xfrm>
            <a:off x="677334" y="2160589"/>
            <a:ext cx="8596668" cy="4434175"/>
          </a:xfrm>
        </p:spPr>
        <p:txBody>
          <a:bodyPr/>
          <a:lstStyle/>
          <a:p>
            <a:pPr algn="just"/>
            <a:r>
              <a:rPr lang="en-IN" dirty="0"/>
              <a:t>The development of an individual crystal or an aggregate  of crystals to produce a produce a particular external shape.</a:t>
            </a:r>
          </a:p>
          <a:p>
            <a:pPr algn="just"/>
            <a:r>
              <a:rPr lang="en-IN" dirty="0"/>
              <a:t>It heavily depends on the conditions during formation.</a:t>
            </a:r>
          </a:p>
          <a:p>
            <a:pPr algn="just"/>
            <a:r>
              <a:rPr lang="en-IN" dirty="0"/>
              <a:t>One such environment may produce long needle like crystals(acicular), while other may produce short Platy crystals .</a:t>
            </a:r>
          </a:p>
          <a:p>
            <a:pPr algn="just"/>
            <a:r>
              <a:rPr lang="en-IN" dirty="0"/>
              <a:t>Its quite possible to have a same mineral assume two or more than two habits</a:t>
            </a:r>
          </a:p>
          <a:p>
            <a:pPr algn="just"/>
            <a:r>
              <a:rPr lang="en-IN" dirty="0"/>
              <a:t>Examples include </a:t>
            </a:r>
          </a:p>
          <a:p>
            <a:pPr lvl="1" algn="just">
              <a:buFont typeface="Wingdings" panose="05000000000000000000" pitchFamily="2" charset="2"/>
              <a:buChar char="q"/>
            </a:pPr>
            <a:r>
              <a:rPr lang="en-IN" dirty="0"/>
              <a:t>Bladed habit of Kyanite</a:t>
            </a:r>
          </a:p>
          <a:p>
            <a:pPr lvl="1" algn="just">
              <a:buFont typeface="Wingdings" panose="05000000000000000000" pitchFamily="2" charset="2"/>
              <a:buChar char="q"/>
            </a:pPr>
            <a:r>
              <a:rPr lang="en-IN" dirty="0"/>
              <a:t>Acicular habit of Tourmaline</a:t>
            </a:r>
          </a:p>
          <a:p>
            <a:pPr lvl="1" algn="just">
              <a:buFont typeface="Wingdings" panose="05000000000000000000" pitchFamily="2" charset="2"/>
              <a:buChar char="q"/>
            </a:pPr>
            <a:r>
              <a:rPr lang="en-IN" dirty="0"/>
              <a:t>Amygdaloidal habit common in zeolites and of minerals in lava flows</a:t>
            </a:r>
          </a:p>
          <a:p>
            <a:pPr lvl="1" algn="just">
              <a:buFont typeface="Wingdings" panose="05000000000000000000" pitchFamily="2" charset="2"/>
              <a:buChar char="q"/>
            </a:pPr>
            <a:r>
              <a:rPr lang="en-IN" dirty="0"/>
              <a:t>Botryoidal habit, grape shape habit common in Haematite</a:t>
            </a:r>
          </a:p>
          <a:p>
            <a:pPr marL="0" indent="0">
              <a:buNone/>
            </a:pPr>
            <a:endParaRPr lang="en-IN" dirty="0"/>
          </a:p>
        </p:txBody>
      </p:sp>
    </p:spTree>
    <p:extLst>
      <p:ext uri="{BB962C8B-B14F-4D97-AF65-F5344CB8AC3E}">
        <p14:creationId xmlns="" xmlns:p14="http://schemas.microsoft.com/office/powerpoint/2010/main" val="22714371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A49F6-8C0C-493F-AE3E-80A8174A7C4C}"/>
              </a:ext>
            </a:extLst>
          </p:cNvPr>
          <p:cNvSpPr>
            <a:spLocks noGrp="1"/>
          </p:cNvSpPr>
          <p:nvPr>
            <p:ph type="title"/>
          </p:nvPr>
        </p:nvSpPr>
        <p:spPr/>
        <p:txBody>
          <a:bodyPr/>
          <a:lstStyle/>
          <a:p>
            <a:endParaRPr lang="en-IN" dirty="0"/>
          </a:p>
        </p:txBody>
      </p:sp>
      <p:pic>
        <p:nvPicPr>
          <p:cNvPr id="1026" name="Picture 2" descr="Image result for botryoidal habit hematite">
            <a:extLst>
              <a:ext uri="{FF2B5EF4-FFF2-40B4-BE49-F238E27FC236}">
                <a16:creationId xmlns="" xmlns:a16="http://schemas.microsoft.com/office/drawing/2014/main" id="{34A2CAEB-7B10-472C-AFCC-FEEE364F06F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77333" y="429709"/>
            <a:ext cx="4076583" cy="24418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kyanite bladed habit">
            <a:extLst>
              <a:ext uri="{FF2B5EF4-FFF2-40B4-BE49-F238E27FC236}">
                <a16:creationId xmlns="" xmlns:a16="http://schemas.microsoft.com/office/drawing/2014/main" id="{87441BD3-89DC-451C-8FE9-E8E81057B82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75668" y="3587632"/>
            <a:ext cx="4409210" cy="260176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mage result for tourmaline acicular">
            <a:extLst>
              <a:ext uri="{FF2B5EF4-FFF2-40B4-BE49-F238E27FC236}">
                <a16:creationId xmlns="" xmlns:a16="http://schemas.microsoft.com/office/drawing/2014/main" id="{ADA0EE76-52CA-4FE9-BEF1-4B15E9E6F4D4}"/>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400000">
            <a:off x="5907710" y="-494720"/>
            <a:ext cx="2434250" cy="429833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8" descr="Image result for amygdaloidal zeolites">
            <a:extLst>
              <a:ext uri="{FF2B5EF4-FFF2-40B4-BE49-F238E27FC236}">
                <a16:creationId xmlns="" xmlns:a16="http://schemas.microsoft.com/office/drawing/2014/main" id="{EBB9D0EF-406A-4712-8C6E-8A63CA90AA4D}"/>
              </a:ext>
            </a:extLst>
          </p:cNvPr>
          <p:cNvSpPr>
            <a:spLocks noChangeAspect="1" noChangeArrowheads="1"/>
          </p:cNvSpPr>
          <p:nvPr/>
        </p:nvSpPr>
        <p:spPr bwMode="auto">
          <a:xfrm>
            <a:off x="5562612" y="6151314"/>
            <a:ext cx="3013571" cy="538727"/>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IN" sz="1600" dirty="0"/>
              <a:t>Kyanite showing Bladed habit </a:t>
            </a:r>
          </a:p>
          <a:p>
            <a:endParaRPr lang="en-IN" sz="1600" dirty="0"/>
          </a:p>
        </p:txBody>
      </p:sp>
      <p:pic>
        <p:nvPicPr>
          <p:cNvPr id="1036" name="Picture 12" descr="Related image">
            <a:extLst>
              <a:ext uri="{FF2B5EF4-FFF2-40B4-BE49-F238E27FC236}">
                <a16:creationId xmlns="" xmlns:a16="http://schemas.microsoft.com/office/drawing/2014/main" id="{E9CCAF99-902D-4874-A77F-DAE28E90BEE0}"/>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0341" y="3528634"/>
            <a:ext cx="4153576" cy="271976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DFC043E4-996F-4151-8BFE-EFE5974DD017}"/>
              </a:ext>
            </a:extLst>
          </p:cNvPr>
          <p:cNvSpPr txBox="1"/>
          <p:nvPr/>
        </p:nvSpPr>
        <p:spPr>
          <a:xfrm>
            <a:off x="5404519" y="2902630"/>
            <a:ext cx="3329758" cy="338554"/>
          </a:xfrm>
          <a:prstGeom prst="rect">
            <a:avLst/>
          </a:prstGeom>
          <a:noFill/>
        </p:spPr>
        <p:txBody>
          <a:bodyPr wrap="none" rtlCol="0">
            <a:spAutoFit/>
          </a:bodyPr>
          <a:lstStyle/>
          <a:p>
            <a:r>
              <a:rPr lang="en-IN" sz="1600" dirty="0"/>
              <a:t>Tourmaline showing Acicular habit</a:t>
            </a:r>
          </a:p>
        </p:txBody>
      </p:sp>
      <p:sp>
        <p:nvSpPr>
          <p:cNvPr id="7" name="TextBox 6">
            <a:extLst>
              <a:ext uri="{FF2B5EF4-FFF2-40B4-BE49-F238E27FC236}">
                <a16:creationId xmlns="" xmlns:a16="http://schemas.microsoft.com/office/drawing/2014/main" id="{DAB599C7-B38D-43ED-87E2-29AB381C6B0B}"/>
              </a:ext>
            </a:extLst>
          </p:cNvPr>
          <p:cNvSpPr txBox="1"/>
          <p:nvPr/>
        </p:nvSpPr>
        <p:spPr>
          <a:xfrm>
            <a:off x="892810" y="2902630"/>
            <a:ext cx="3486852" cy="338554"/>
          </a:xfrm>
          <a:prstGeom prst="rect">
            <a:avLst/>
          </a:prstGeom>
          <a:noFill/>
        </p:spPr>
        <p:txBody>
          <a:bodyPr wrap="none" rtlCol="0">
            <a:spAutoFit/>
          </a:bodyPr>
          <a:lstStyle/>
          <a:p>
            <a:r>
              <a:rPr lang="en-IN" sz="1600" dirty="0"/>
              <a:t>Haematite showing Botryoidal habit</a:t>
            </a:r>
            <a:endParaRPr lang="en-IN" dirty="0"/>
          </a:p>
        </p:txBody>
      </p:sp>
      <p:sp>
        <p:nvSpPr>
          <p:cNvPr id="8" name="TextBox 7">
            <a:extLst>
              <a:ext uri="{FF2B5EF4-FFF2-40B4-BE49-F238E27FC236}">
                <a16:creationId xmlns="" xmlns:a16="http://schemas.microsoft.com/office/drawing/2014/main" id="{BFCDF9EA-EA0D-4D01-8CAD-97060D6FA1EB}"/>
              </a:ext>
            </a:extLst>
          </p:cNvPr>
          <p:cNvSpPr txBox="1"/>
          <p:nvPr/>
        </p:nvSpPr>
        <p:spPr>
          <a:xfrm>
            <a:off x="836112" y="6221447"/>
            <a:ext cx="3917804" cy="307777"/>
          </a:xfrm>
          <a:prstGeom prst="rect">
            <a:avLst/>
          </a:prstGeom>
          <a:noFill/>
        </p:spPr>
        <p:txBody>
          <a:bodyPr wrap="none" rtlCol="0">
            <a:spAutoFit/>
          </a:bodyPr>
          <a:lstStyle/>
          <a:p>
            <a:r>
              <a:rPr lang="en-IN" sz="1400" dirty="0"/>
              <a:t>Zeolites in Basalts showing Amygdaloidal habit</a:t>
            </a:r>
          </a:p>
        </p:txBody>
      </p:sp>
    </p:spTree>
    <p:extLst>
      <p:ext uri="{BB962C8B-B14F-4D97-AF65-F5344CB8AC3E}">
        <p14:creationId xmlns="" xmlns:p14="http://schemas.microsoft.com/office/powerpoint/2010/main" val="9510350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120524-B82B-4B70-9574-557978F1EDC7}"/>
              </a:ext>
            </a:extLst>
          </p:cNvPr>
          <p:cNvSpPr>
            <a:spLocks noGrp="1"/>
          </p:cNvSpPr>
          <p:nvPr>
            <p:ph type="title"/>
          </p:nvPr>
        </p:nvSpPr>
        <p:spPr/>
        <p:txBody>
          <a:bodyPr/>
          <a:lstStyle/>
          <a:p>
            <a:r>
              <a:rPr lang="en-IN" dirty="0"/>
              <a:t>Physical Properties of Minerals:</a:t>
            </a:r>
            <a:br>
              <a:rPr lang="en-IN" dirty="0"/>
            </a:br>
            <a:r>
              <a:rPr lang="en-IN" dirty="0"/>
              <a:t>HARDNESS</a:t>
            </a:r>
          </a:p>
        </p:txBody>
      </p:sp>
      <p:sp>
        <p:nvSpPr>
          <p:cNvPr id="3" name="Content Placeholder 2">
            <a:extLst>
              <a:ext uri="{FF2B5EF4-FFF2-40B4-BE49-F238E27FC236}">
                <a16:creationId xmlns="" xmlns:a16="http://schemas.microsoft.com/office/drawing/2014/main" id="{0C56A38E-EF2E-4C6E-93AB-68AD4FACFEAA}"/>
              </a:ext>
            </a:extLst>
          </p:cNvPr>
          <p:cNvSpPr>
            <a:spLocks noGrp="1"/>
          </p:cNvSpPr>
          <p:nvPr>
            <p:ph idx="1"/>
          </p:nvPr>
        </p:nvSpPr>
        <p:spPr>
          <a:xfrm>
            <a:off x="677333" y="2160589"/>
            <a:ext cx="9353357" cy="4531182"/>
          </a:xfrm>
        </p:spPr>
        <p:txBody>
          <a:bodyPr/>
          <a:lstStyle/>
          <a:p>
            <a:pPr algn="just"/>
            <a:r>
              <a:rPr lang="en-IN" dirty="0"/>
              <a:t>It is an important physical properties that tells about the robustness of the mineral and it is these mineral grains which when will aggregate will impart hardness to the rock (although other things too play role in the hardness of the rock).</a:t>
            </a:r>
          </a:p>
          <a:p>
            <a:pPr algn="just"/>
            <a:r>
              <a:rPr lang="en-IN" dirty="0"/>
              <a:t>A common scale called Mohs Scale(not MOH’S) of Hardness, given by </a:t>
            </a:r>
            <a:r>
              <a:rPr lang="en-US" b="1" dirty="0"/>
              <a:t>Friedrich Mohs</a:t>
            </a:r>
            <a:r>
              <a:rPr lang="en-US" dirty="0"/>
              <a:t>, a German mineralogist, who developed the scale in 1812.</a:t>
            </a:r>
          </a:p>
          <a:p>
            <a:pPr algn="just">
              <a:buFont typeface="Wingdings" panose="05000000000000000000" pitchFamily="2" charset="2"/>
              <a:buChar char="ü"/>
            </a:pPr>
            <a:r>
              <a:rPr lang="en-US" sz="2000" dirty="0">
                <a:solidFill>
                  <a:schemeClr val="accent1">
                    <a:lumMod val="60000"/>
                    <a:lumOff val="40000"/>
                  </a:schemeClr>
                </a:solidFill>
              </a:rPr>
              <a:t>ABBERATIONS</a:t>
            </a:r>
          </a:p>
          <a:p>
            <a:pPr algn="just"/>
            <a:r>
              <a:rPr lang="en-IN" dirty="0"/>
              <a:t>Some minerals have not same hardness throughout like</a:t>
            </a:r>
          </a:p>
          <a:p>
            <a:pPr marL="0" indent="0" algn="just">
              <a:buNone/>
            </a:pPr>
            <a:r>
              <a:rPr lang="en-IN" dirty="0"/>
              <a:t>	Kyanite:</a:t>
            </a:r>
            <a:r>
              <a:rPr lang="en-US" dirty="0"/>
              <a:t>These crystals have a hardness of about 5 if they</a:t>
            </a:r>
          </a:p>
          <a:p>
            <a:pPr marL="0" indent="0" algn="just">
              <a:buNone/>
            </a:pPr>
            <a:r>
              <a:rPr lang="en-US" dirty="0"/>
              <a:t>	are tested parallel to the long axis of the crystal, and a </a:t>
            </a:r>
          </a:p>
          <a:p>
            <a:pPr marL="0" indent="0" algn="just">
              <a:buNone/>
            </a:pPr>
            <a:r>
              <a:rPr lang="en-US" dirty="0"/>
              <a:t>	hardness of about 7 if they are tested parallel to the short</a:t>
            </a:r>
          </a:p>
          <a:p>
            <a:pPr marL="0" indent="0" algn="just">
              <a:buNone/>
            </a:pPr>
            <a:r>
              <a:rPr lang="en-US" dirty="0"/>
              <a:t>	 axis of a crystal. </a:t>
            </a:r>
            <a:endParaRPr lang="en-IN" dirty="0"/>
          </a:p>
        </p:txBody>
      </p:sp>
      <p:pic>
        <p:nvPicPr>
          <p:cNvPr id="5" name="Picture 4">
            <a:extLst>
              <a:ext uri="{FF2B5EF4-FFF2-40B4-BE49-F238E27FC236}">
                <a16:creationId xmlns="" xmlns:a16="http://schemas.microsoft.com/office/drawing/2014/main" id="{8FA25FC9-C690-4425-9BE0-FEFAF6CBA773}"/>
              </a:ext>
            </a:extLst>
          </p:cNvPr>
          <p:cNvPicPr>
            <a:picLocks noChangeAspect="1"/>
          </p:cNvPicPr>
          <p:nvPr/>
        </p:nvPicPr>
        <p:blipFill>
          <a:blip r:embed="rId2"/>
          <a:stretch>
            <a:fillRect/>
          </a:stretch>
        </p:blipFill>
        <p:spPr>
          <a:xfrm>
            <a:off x="10030690" y="3429000"/>
            <a:ext cx="1974466" cy="3262771"/>
          </a:xfrm>
          <a:prstGeom prst="rect">
            <a:avLst/>
          </a:prstGeom>
        </p:spPr>
      </p:pic>
      <p:pic>
        <p:nvPicPr>
          <p:cNvPr id="7" name="Picture 6">
            <a:extLst>
              <a:ext uri="{FF2B5EF4-FFF2-40B4-BE49-F238E27FC236}">
                <a16:creationId xmlns="" xmlns:a16="http://schemas.microsoft.com/office/drawing/2014/main" id="{012EC3AD-276F-48E8-A131-2A9B4DDA0791}"/>
              </a:ext>
            </a:extLst>
          </p:cNvPr>
          <p:cNvPicPr>
            <a:picLocks noChangeAspect="1"/>
          </p:cNvPicPr>
          <p:nvPr/>
        </p:nvPicPr>
        <p:blipFill>
          <a:blip r:embed="rId3"/>
          <a:stretch>
            <a:fillRect/>
          </a:stretch>
        </p:blipFill>
        <p:spPr>
          <a:xfrm>
            <a:off x="7682152" y="3795887"/>
            <a:ext cx="1974466" cy="2895884"/>
          </a:xfrm>
          <a:prstGeom prst="rect">
            <a:avLst/>
          </a:prstGeom>
        </p:spPr>
      </p:pic>
    </p:spTree>
    <p:extLst>
      <p:ext uri="{BB962C8B-B14F-4D97-AF65-F5344CB8AC3E}">
        <p14:creationId xmlns="" xmlns:p14="http://schemas.microsoft.com/office/powerpoint/2010/main" val="37194849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D7D7B-BFD4-4741-9063-FBE59A7CC27E}"/>
              </a:ext>
            </a:extLst>
          </p:cNvPr>
          <p:cNvSpPr>
            <a:spLocks noGrp="1"/>
          </p:cNvSpPr>
          <p:nvPr>
            <p:ph type="title"/>
          </p:nvPr>
        </p:nvSpPr>
        <p:spPr>
          <a:xfrm>
            <a:off x="677334" y="156238"/>
            <a:ext cx="8596668" cy="1320800"/>
          </a:xfrm>
        </p:spPr>
        <p:txBody>
          <a:bodyPr/>
          <a:lstStyle/>
          <a:p>
            <a:r>
              <a:rPr lang="en-IN" dirty="0"/>
              <a:t>Physical Properties of Minerals:</a:t>
            </a:r>
            <a:br>
              <a:rPr lang="en-IN" dirty="0"/>
            </a:br>
            <a:r>
              <a:rPr lang="en-IN" dirty="0"/>
              <a:t>SPECIFIC GRAVITY</a:t>
            </a:r>
          </a:p>
        </p:txBody>
      </p:sp>
      <p:sp>
        <p:nvSpPr>
          <p:cNvPr id="3" name="Content Placeholder 2">
            <a:extLst>
              <a:ext uri="{FF2B5EF4-FFF2-40B4-BE49-F238E27FC236}">
                <a16:creationId xmlns="" xmlns:a16="http://schemas.microsoft.com/office/drawing/2014/main" id="{A717042B-AFC7-4CFB-9063-C04AD0F17256}"/>
              </a:ext>
            </a:extLst>
          </p:cNvPr>
          <p:cNvSpPr>
            <a:spLocks noGrp="1"/>
          </p:cNvSpPr>
          <p:nvPr>
            <p:ph idx="1"/>
          </p:nvPr>
        </p:nvSpPr>
        <p:spPr>
          <a:xfrm>
            <a:off x="677334" y="1274619"/>
            <a:ext cx="8596668" cy="4766744"/>
          </a:xfrm>
        </p:spPr>
        <p:txBody>
          <a:bodyPr/>
          <a:lstStyle/>
          <a:p>
            <a:pPr algn="just"/>
            <a:r>
              <a:rPr lang="en-IN" dirty="0"/>
              <a:t>It is </a:t>
            </a:r>
            <a:r>
              <a:rPr lang="en-US" dirty="0"/>
              <a:t> is the ratio of the density of a substance to the density of a reference substance of equal volume</a:t>
            </a:r>
          </a:p>
          <a:p>
            <a:pPr marL="0" indent="0" algn="just">
              <a:buNone/>
            </a:pPr>
            <a:r>
              <a:rPr lang="en-US" dirty="0"/>
              <a:t>								OR</a:t>
            </a:r>
          </a:p>
          <a:p>
            <a:pPr algn="just"/>
            <a:r>
              <a:rPr lang="en-US" dirty="0"/>
              <a:t>Ratio of the mass of the specimen to the mass of equal volume of water.</a:t>
            </a:r>
          </a:p>
          <a:p>
            <a:pPr algn="just"/>
            <a:r>
              <a:rPr lang="en-US" dirty="0"/>
              <a:t>It is Ratio, so its is unitless and provides consistency </a:t>
            </a:r>
            <a:r>
              <a:rPr lang="en-US" dirty="0" err="1"/>
              <a:t>worldover</a:t>
            </a:r>
            <a:r>
              <a:rPr lang="en-US" dirty="0"/>
              <a:t>.</a:t>
            </a:r>
          </a:p>
          <a:p>
            <a:pPr marL="0" indent="0" algn="just">
              <a:buNone/>
            </a:pPr>
            <a:r>
              <a:rPr lang="en-US" sz="2400" dirty="0">
                <a:solidFill>
                  <a:schemeClr val="accent1">
                    <a:lumMod val="60000"/>
                    <a:lumOff val="40000"/>
                  </a:schemeClr>
                </a:solidFill>
              </a:rPr>
              <a:t>But WHAT it means?</a:t>
            </a:r>
            <a:endParaRPr lang="en-US" sz="2400" dirty="0"/>
          </a:p>
          <a:p>
            <a:pPr algn="just"/>
            <a:r>
              <a:rPr lang="en-US" dirty="0">
                <a:solidFill>
                  <a:schemeClr val="tx1"/>
                </a:solidFill>
              </a:rPr>
              <a:t>Unit of volume is cm</a:t>
            </a:r>
            <a:r>
              <a:rPr lang="en-US" baseline="30000" dirty="0">
                <a:solidFill>
                  <a:schemeClr val="tx1"/>
                </a:solidFill>
              </a:rPr>
              <a:t>3</a:t>
            </a:r>
            <a:r>
              <a:rPr lang="en-US" dirty="0">
                <a:solidFill>
                  <a:schemeClr val="tx1"/>
                </a:solidFill>
              </a:rPr>
              <a:t>. It implies a cube each of whose side is 1cm.</a:t>
            </a:r>
          </a:p>
          <a:p>
            <a:pPr algn="just"/>
            <a:r>
              <a:rPr lang="en-US" dirty="0">
                <a:solidFill>
                  <a:schemeClr val="tx1"/>
                </a:solidFill>
              </a:rPr>
              <a:t>So when we say the specific gravity of Magnetite is 5.2, it implies that 1 cm</a:t>
            </a:r>
            <a:r>
              <a:rPr lang="en-US" baseline="30000" dirty="0">
                <a:solidFill>
                  <a:schemeClr val="tx1"/>
                </a:solidFill>
              </a:rPr>
              <a:t>3</a:t>
            </a:r>
            <a:r>
              <a:rPr lang="en-US" dirty="0">
                <a:solidFill>
                  <a:schemeClr val="tx1"/>
                </a:solidFill>
              </a:rPr>
              <a:t> of Magnetite is 5.2 times heavier than that of 1 cm</a:t>
            </a:r>
            <a:r>
              <a:rPr lang="en-US" baseline="30000" dirty="0">
                <a:solidFill>
                  <a:schemeClr val="tx1"/>
                </a:solidFill>
              </a:rPr>
              <a:t>3 </a:t>
            </a:r>
            <a:r>
              <a:rPr lang="en-US" dirty="0">
                <a:solidFill>
                  <a:schemeClr val="tx1"/>
                </a:solidFill>
              </a:rPr>
              <a:t>of water </a:t>
            </a:r>
          </a:p>
        </p:txBody>
      </p:sp>
      <p:pic>
        <p:nvPicPr>
          <p:cNvPr id="3078" name="Picture 6" descr="Related image">
            <a:extLst>
              <a:ext uri="{FF2B5EF4-FFF2-40B4-BE49-F238E27FC236}">
                <a16:creationId xmlns="" xmlns:a16="http://schemas.microsoft.com/office/drawing/2014/main" id="{DB39E5AA-6050-4F05-B41D-5A4E7567C21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472799" y="2329253"/>
            <a:ext cx="2266950" cy="2657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71055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barn(inVertical)">
                                      <p:cBhvr>
                                        <p:cTn id="6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8144" y="2145792"/>
            <a:ext cx="3684022" cy="1323439"/>
          </a:xfrm>
          <a:prstGeom prst="rect">
            <a:avLst/>
          </a:prstGeom>
          <a:noFill/>
        </p:spPr>
        <p:txBody>
          <a:bodyPr wrap="none" rtlCol="0">
            <a:spAutoFit/>
          </a:bodyPr>
          <a:lstStyle/>
          <a:p>
            <a:r>
              <a:rPr lang="en-US" sz="8000" dirty="0" smtClean="0"/>
              <a:t>Thanks </a:t>
            </a:r>
            <a:endParaRPr lang="en-US"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BF2324-80A4-4688-9D7E-11897E1852A9}"/>
              </a:ext>
            </a:extLst>
          </p:cNvPr>
          <p:cNvSpPr>
            <a:spLocks noGrp="1"/>
          </p:cNvSpPr>
          <p:nvPr>
            <p:ph type="title"/>
          </p:nvPr>
        </p:nvSpPr>
        <p:spPr/>
        <p:txBody>
          <a:bodyPr/>
          <a:lstStyle/>
          <a:p>
            <a:r>
              <a:rPr lang="en-IN" dirty="0"/>
              <a:t>About Geology and its place in Earth Sciences</a:t>
            </a:r>
          </a:p>
        </p:txBody>
      </p:sp>
      <p:sp>
        <p:nvSpPr>
          <p:cNvPr id="3" name="Content Placeholder 2">
            <a:extLst>
              <a:ext uri="{FF2B5EF4-FFF2-40B4-BE49-F238E27FC236}">
                <a16:creationId xmlns="" xmlns:a16="http://schemas.microsoft.com/office/drawing/2014/main" id="{9A518BEF-2FA0-44A8-BAAB-F2F1EBFDB066}"/>
              </a:ext>
            </a:extLst>
          </p:cNvPr>
          <p:cNvSpPr>
            <a:spLocks noGrp="1"/>
          </p:cNvSpPr>
          <p:nvPr>
            <p:ph idx="1"/>
          </p:nvPr>
        </p:nvSpPr>
        <p:spPr/>
        <p:txBody>
          <a:bodyPr/>
          <a:lstStyle/>
          <a:p>
            <a:r>
              <a:rPr lang="en-IN" dirty="0"/>
              <a:t>Etymology: </a:t>
            </a:r>
            <a:r>
              <a:rPr lang="en-IN" i="1" dirty="0" err="1"/>
              <a:t>gê</a:t>
            </a:r>
            <a:r>
              <a:rPr lang="en-IN" dirty="0"/>
              <a:t>(Greek): Earth ; </a:t>
            </a:r>
            <a:r>
              <a:rPr lang="en-IN" i="1" dirty="0"/>
              <a:t>logia</a:t>
            </a:r>
            <a:r>
              <a:rPr lang="en-IN" dirty="0"/>
              <a:t>(Greek): study of </a:t>
            </a:r>
          </a:p>
          <a:p>
            <a:r>
              <a:rPr lang="en-US" dirty="0"/>
              <a:t>It is the science that deals with the dynamics and physical history of the Earth,  the rocks of which it is composed, and the physical, chemical and biological changes that the earth has undergone or is undergoing.</a:t>
            </a:r>
            <a:endParaRPr lang="en-IN" dirty="0"/>
          </a:p>
          <a:p>
            <a:r>
              <a:rPr lang="en-IN" dirty="0"/>
              <a:t>It comes under the umbrella of Earth Sciences with many other subjects at times overlapping and at times canvassing various others allied subjects and offshoots which include Geography, Meteorology, Oceanography, Geomorphology, Planetary Sciences, Remote Sensing etc, Structural Geology, Geophysics, Geochemistry, Palaeontology, Micropalaeontology, Hydrology, Mineralogy, Petroleum Geology, Coal Geology, Mining Geology, Petrology, Palynology etc.</a:t>
            </a:r>
          </a:p>
          <a:p>
            <a:endParaRPr lang="en-IN" b="1" dirty="0"/>
          </a:p>
          <a:p>
            <a:endParaRPr lang="en-IN" dirty="0"/>
          </a:p>
        </p:txBody>
      </p:sp>
    </p:spTree>
    <p:extLst>
      <p:ext uri="{BB962C8B-B14F-4D97-AF65-F5344CB8AC3E}">
        <p14:creationId xmlns="" xmlns:p14="http://schemas.microsoft.com/office/powerpoint/2010/main" val="12100420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5CB76-0EA7-4713-B3BC-6353428B5C4F}"/>
              </a:ext>
            </a:extLst>
          </p:cNvPr>
          <p:cNvSpPr>
            <a:spLocks noGrp="1"/>
          </p:cNvSpPr>
          <p:nvPr>
            <p:ph type="title"/>
          </p:nvPr>
        </p:nvSpPr>
        <p:spPr/>
        <p:txBody>
          <a:bodyPr/>
          <a:lstStyle/>
          <a:p>
            <a:r>
              <a:rPr lang="en-IN" b="1" dirty="0"/>
              <a:t>Geology(</a:t>
            </a:r>
            <a:r>
              <a:rPr lang="hi-IN" dirty="0"/>
              <a:t>भूविज्ञान</a:t>
            </a:r>
            <a:r>
              <a:rPr lang="en-IN" dirty="0"/>
              <a:t>/</a:t>
            </a:r>
            <a:r>
              <a:rPr lang="x-none" dirty="0"/>
              <a:t>ارضیات</a:t>
            </a:r>
            <a:r>
              <a:rPr lang="en-IN" dirty="0"/>
              <a:t>)</a:t>
            </a:r>
            <a:r>
              <a:rPr lang="en-IN" b="1" dirty="0"/>
              <a:t> versus Geography(</a:t>
            </a:r>
            <a:r>
              <a:rPr lang="hi-IN" dirty="0"/>
              <a:t>भूगोल</a:t>
            </a:r>
            <a:r>
              <a:rPr lang="en-IN" dirty="0"/>
              <a:t>/</a:t>
            </a:r>
            <a:r>
              <a:rPr lang="x-none" dirty="0"/>
              <a:t>جغرافیہ</a:t>
            </a:r>
            <a:r>
              <a:rPr lang="en-IN" b="1" dirty="0"/>
              <a:t>)</a:t>
            </a:r>
          </a:p>
        </p:txBody>
      </p:sp>
      <p:sp>
        <p:nvSpPr>
          <p:cNvPr id="3" name="Content Placeholder 2">
            <a:extLst>
              <a:ext uri="{FF2B5EF4-FFF2-40B4-BE49-F238E27FC236}">
                <a16:creationId xmlns="" xmlns:a16="http://schemas.microsoft.com/office/drawing/2014/main" id="{4ACB5814-8BE8-4F95-B361-BAC0B8B26151}"/>
              </a:ext>
            </a:extLst>
          </p:cNvPr>
          <p:cNvSpPr>
            <a:spLocks noGrp="1"/>
          </p:cNvSpPr>
          <p:nvPr>
            <p:ph idx="1"/>
          </p:nvPr>
        </p:nvSpPr>
        <p:spPr/>
        <p:txBody>
          <a:bodyPr/>
          <a:lstStyle/>
          <a:p>
            <a:r>
              <a:rPr lang="en-US" dirty="0"/>
              <a:t> Geology is a science that is interested in how the land got into the shape it did. It is mostly about what the ground is made up of from a natural perspective. What kind of rocks it contains and how those rocks or layers of rocks got there.</a:t>
            </a:r>
          </a:p>
          <a:p>
            <a:r>
              <a:rPr lang="en-US" dirty="0"/>
              <a:t>Geography is mostly dealing with mapping the extent of landforms, how far rivers are, how long mountain ranges are, how long the coast line is. This is often from the perspective of people or culture.</a:t>
            </a:r>
          </a:p>
          <a:p>
            <a:r>
              <a:rPr lang="en-US" dirty="0"/>
              <a:t>The ending of the word (suffix) also is an indication of the differences between geography and geology. </a:t>
            </a:r>
            <a:r>
              <a:rPr lang="en-US" i="1" dirty="0"/>
              <a:t>_</a:t>
            </a:r>
            <a:r>
              <a:rPr lang="en-US" i="1" dirty="0" err="1"/>
              <a:t>graphy</a:t>
            </a:r>
            <a:r>
              <a:rPr lang="en-US" dirty="0"/>
              <a:t> means to draw or record. In other words,</a:t>
            </a:r>
            <a:r>
              <a:rPr lang="en-US" i="1" dirty="0"/>
              <a:t> 'to draw the land'</a:t>
            </a:r>
            <a:r>
              <a:rPr lang="en-US" dirty="0"/>
              <a:t> and </a:t>
            </a:r>
            <a:r>
              <a:rPr lang="en-US" i="1" dirty="0"/>
              <a:t>_ology</a:t>
            </a:r>
            <a:r>
              <a:rPr lang="en-US" dirty="0"/>
              <a:t> meaning </a:t>
            </a:r>
            <a:r>
              <a:rPr lang="en-US" i="1" dirty="0"/>
              <a:t>'to find knowledge or to study'</a:t>
            </a:r>
            <a:endParaRPr lang="en-US" dirty="0"/>
          </a:p>
          <a:p>
            <a:endParaRPr lang="en-IN" dirty="0"/>
          </a:p>
        </p:txBody>
      </p:sp>
    </p:spTree>
    <p:extLst>
      <p:ext uri="{BB962C8B-B14F-4D97-AF65-F5344CB8AC3E}">
        <p14:creationId xmlns="" xmlns:p14="http://schemas.microsoft.com/office/powerpoint/2010/main" val="12051027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5E7CDE-3B1C-4EB5-8E39-23826B4B1FE5}"/>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123E0BE3-DA8E-4D33-B63F-14CAF31EEC30}"/>
              </a:ext>
            </a:extLst>
          </p:cNvPr>
          <p:cNvSpPr>
            <a:spLocks noGrp="1"/>
          </p:cNvSpPr>
          <p:nvPr>
            <p:ph idx="1"/>
          </p:nvPr>
        </p:nvSpPr>
        <p:spPr/>
        <p:txBody>
          <a:bodyPr/>
          <a:lstStyle/>
          <a:p>
            <a:endParaRPr lang="en-IN" dirty="0"/>
          </a:p>
        </p:txBody>
      </p:sp>
      <p:pic>
        <p:nvPicPr>
          <p:cNvPr id="4" name="Picture 2" descr="Image result for geographical map of india">
            <a:extLst>
              <a:ext uri="{FF2B5EF4-FFF2-40B4-BE49-F238E27FC236}">
                <a16:creationId xmlns="" xmlns:a16="http://schemas.microsoft.com/office/drawing/2014/main" id="{F48E847F-49C6-448E-960A-CF110BFFC00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73751" y="257200"/>
            <a:ext cx="6146798" cy="624839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Geology Map of India">
            <a:extLst>
              <a:ext uri="{FF2B5EF4-FFF2-40B4-BE49-F238E27FC236}">
                <a16:creationId xmlns="" xmlns:a16="http://schemas.microsoft.com/office/drawing/2014/main" id="{11D703AC-5CFB-420F-A3E7-8AC03898B49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1451" y="257200"/>
            <a:ext cx="5580481" cy="62483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529076C-DAD8-4B78-8121-3BCAA28E56B1}"/>
              </a:ext>
            </a:extLst>
          </p:cNvPr>
          <p:cNvSpPr txBox="1"/>
          <p:nvPr/>
        </p:nvSpPr>
        <p:spPr>
          <a:xfrm>
            <a:off x="1272767" y="6451417"/>
            <a:ext cx="3377848" cy="338554"/>
          </a:xfrm>
          <a:prstGeom prst="rect">
            <a:avLst/>
          </a:prstGeom>
          <a:noFill/>
        </p:spPr>
        <p:txBody>
          <a:bodyPr wrap="none" rtlCol="0">
            <a:spAutoFit/>
          </a:bodyPr>
          <a:lstStyle/>
          <a:p>
            <a:r>
              <a:rPr lang="en-IN" sz="1600" dirty="0"/>
              <a:t>Simplified Geological Map of India</a:t>
            </a:r>
            <a:endParaRPr lang="en-IN" dirty="0"/>
          </a:p>
        </p:txBody>
      </p:sp>
      <p:sp>
        <p:nvSpPr>
          <p:cNvPr id="8" name="TextBox 7">
            <a:extLst>
              <a:ext uri="{FF2B5EF4-FFF2-40B4-BE49-F238E27FC236}">
                <a16:creationId xmlns="" xmlns:a16="http://schemas.microsoft.com/office/drawing/2014/main" id="{925A4017-0B3C-48AF-BA62-B362F28C69B6}"/>
              </a:ext>
            </a:extLst>
          </p:cNvPr>
          <p:cNvSpPr txBox="1"/>
          <p:nvPr/>
        </p:nvSpPr>
        <p:spPr>
          <a:xfrm>
            <a:off x="7247005" y="6502034"/>
            <a:ext cx="3400290" cy="338554"/>
          </a:xfrm>
          <a:prstGeom prst="rect">
            <a:avLst/>
          </a:prstGeom>
          <a:noFill/>
        </p:spPr>
        <p:txBody>
          <a:bodyPr wrap="none" rtlCol="0">
            <a:spAutoFit/>
          </a:bodyPr>
          <a:lstStyle/>
          <a:p>
            <a:r>
              <a:rPr lang="en-IN" sz="1600" dirty="0"/>
              <a:t>Simplified Geographic Map of India</a:t>
            </a:r>
            <a:endParaRPr lang="en-IN" dirty="0"/>
          </a:p>
        </p:txBody>
      </p:sp>
    </p:spTree>
    <p:extLst>
      <p:ext uri="{BB962C8B-B14F-4D97-AF65-F5344CB8AC3E}">
        <p14:creationId xmlns="" xmlns:p14="http://schemas.microsoft.com/office/powerpoint/2010/main" val="263689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361DC-25C3-4F89-89D1-4AEDE47F2F25}"/>
              </a:ext>
            </a:extLst>
          </p:cNvPr>
          <p:cNvSpPr>
            <a:spLocks noGrp="1"/>
          </p:cNvSpPr>
          <p:nvPr>
            <p:ph type="title"/>
          </p:nvPr>
        </p:nvSpPr>
        <p:spPr>
          <a:xfrm>
            <a:off x="677334" y="180109"/>
            <a:ext cx="8596668" cy="845127"/>
          </a:xfrm>
        </p:spPr>
        <p:txBody>
          <a:bodyPr/>
          <a:lstStyle/>
          <a:p>
            <a:r>
              <a:rPr lang="en-IN" dirty="0"/>
              <a:t>Rock Cycle</a:t>
            </a:r>
          </a:p>
        </p:txBody>
      </p:sp>
      <p:pic>
        <p:nvPicPr>
          <p:cNvPr id="1026" name="Picture 2" descr="Image result for rock cycle">
            <a:extLst>
              <a:ext uri="{FF2B5EF4-FFF2-40B4-BE49-F238E27FC236}">
                <a16:creationId xmlns="" xmlns:a16="http://schemas.microsoft.com/office/drawing/2014/main" id="{F5593EA1-6AC8-4A6C-B698-CF5C4F994FE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77334" y="1025236"/>
            <a:ext cx="6970374" cy="56526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0FE84BA-2222-433B-809A-91407E437C42}"/>
              </a:ext>
            </a:extLst>
          </p:cNvPr>
          <p:cNvSpPr txBox="1"/>
          <p:nvPr/>
        </p:nvSpPr>
        <p:spPr>
          <a:xfrm>
            <a:off x="7818796" y="1930400"/>
            <a:ext cx="2910412" cy="3416320"/>
          </a:xfrm>
          <a:prstGeom prst="rect">
            <a:avLst/>
          </a:prstGeom>
          <a:noFill/>
        </p:spPr>
        <p:txBody>
          <a:bodyPr wrap="none" rtlCol="0">
            <a:spAutoFit/>
          </a:bodyPr>
          <a:lstStyle/>
          <a:p>
            <a:r>
              <a:rPr lang="en-IN" dirty="0">
                <a:solidFill>
                  <a:schemeClr val="accent1">
                    <a:lumMod val="40000"/>
                    <a:lumOff val="60000"/>
                  </a:schemeClr>
                </a:solidFill>
              </a:rPr>
              <a:t>Rock Cycle:</a:t>
            </a:r>
          </a:p>
          <a:p>
            <a:endParaRPr lang="en-IN" dirty="0">
              <a:solidFill>
                <a:schemeClr val="accent1">
                  <a:lumMod val="40000"/>
                  <a:lumOff val="60000"/>
                </a:schemeClr>
              </a:solidFill>
            </a:endParaRPr>
          </a:p>
          <a:p>
            <a:pPr marL="285750" indent="-285750">
              <a:buFont typeface="Arial" panose="020B0604020202020204" pitchFamily="34" charset="0"/>
              <a:buChar char="•"/>
            </a:pPr>
            <a:r>
              <a:rPr lang="en-IN" dirty="0"/>
              <a:t>Igneous Rocks,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 Sedimentary Rocks,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Metamorphic Rocks.</a:t>
            </a:r>
          </a:p>
          <a:p>
            <a:endParaRPr lang="en-IN" dirty="0"/>
          </a:p>
          <a:p>
            <a:endParaRPr lang="en-IN" dirty="0"/>
          </a:p>
          <a:p>
            <a:endParaRPr lang="en-IN" dirty="0"/>
          </a:p>
          <a:p>
            <a:endParaRPr lang="en-IN" dirty="0"/>
          </a:p>
          <a:p>
            <a:pPr marL="285750" indent="-285750">
              <a:buFont typeface="Wingdings" panose="05000000000000000000" pitchFamily="2" charset="2"/>
              <a:buChar char="v"/>
            </a:pPr>
            <a:r>
              <a:rPr lang="en-IN" dirty="0"/>
              <a:t>Weathering vs. Erosion.</a:t>
            </a:r>
          </a:p>
        </p:txBody>
      </p:sp>
    </p:spTree>
    <p:extLst>
      <p:ext uri="{BB962C8B-B14F-4D97-AF65-F5344CB8AC3E}">
        <p14:creationId xmlns="" xmlns:p14="http://schemas.microsoft.com/office/powerpoint/2010/main" val="39364899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29EE95-D903-482D-9B29-3AB7B9D17D77}"/>
              </a:ext>
            </a:extLst>
          </p:cNvPr>
          <p:cNvSpPr>
            <a:spLocks noGrp="1"/>
          </p:cNvSpPr>
          <p:nvPr>
            <p:ph type="title"/>
          </p:nvPr>
        </p:nvSpPr>
        <p:spPr>
          <a:xfrm>
            <a:off x="677334" y="290945"/>
            <a:ext cx="8596668" cy="886691"/>
          </a:xfrm>
        </p:spPr>
        <p:txBody>
          <a:bodyPr/>
          <a:lstStyle/>
          <a:p>
            <a:r>
              <a:rPr lang="en-IN" dirty="0"/>
              <a:t>Minerals: Constituents of Rocks.</a:t>
            </a:r>
          </a:p>
        </p:txBody>
      </p:sp>
      <p:sp>
        <p:nvSpPr>
          <p:cNvPr id="3" name="Content Placeholder 2">
            <a:extLst>
              <a:ext uri="{FF2B5EF4-FFF2-40B4-BE49-F238E27FC236}">
                <a16:creationId xmlns="" xmlns:a16="http://schemas.microsoft.com/office/drawing/2014/main" id="{DB26E3CC-5CBB-46C5-B79C-A2817DB7AA48}"/>
              </a:ext>
            </a:extLst>
          </p:cNvPr>
          <p:cNvSpPr>
            <a:spLocks noGrp="1"/>
          </p:cNvSpPr>
          <p:nvPr>
            <p:ph idx="1"/>
          </p:nvPr>
        </p:nvSpPr>
        <p:spPr>
          <a:xfrm>
            <a:off x="677334" y="1488613"/>
            <a:ext cx="8596668" cy="5078442"/>
          </a:xfrm>
        </p:spPr>
        <p:txBody>
          <a:bodyPr/>
          <a:lstStyle/>
          <a:p>
            <a:pPr algn="just"/>
            <a:r>
              <a:rPr lang="en-US" dirty="0"/>
              <a:t>Minerals can be defined as a homogeneous, naturally occurring, solid substance having definable chemical composition and characterized by an orderly arrangement of atoms into a crystalline structure. Minerals are generally inorganic. </a:t>
            </a:r>
          </a:p>
          <a:p>
            <a:pPr algn="just"/>
            <a:r>
              <a:rPr lang="en-IN" dirty="0"/>
              <a:t>Homogeneous… </a:t>
            </a:r>
          </a:p>
          <a:p>
            <a:pPr algn="just"/>
            <a:r>
              <a:rPr lang="en-IN" dirty="0"/>
              <a:t>Naturally Occurring… </a:t>
            </a:r>
          </a:p>
          <a:p>
            <a:pPr algn="just"/>
            <a:r>
              <a:rPr lang="en-IN" dirty="0"/>
              <a:t>Solid Substance… </a:t>
            </a:r>
          </a:p>
          <a:p>
            <a:pPr algn="just"/>
            <a:r>
              <a:rPr lang="en-IN" dirty="0"/>
              <a:t>Definable Chemical Composition… </a:t>
            </a:r>
          </a:p>
          <a:p>
            <a:pPr algn="just"/>
            <a:r>
              <a:rPr lang="en-IN" dirty="0"/>
              <a:t>Orderly Arrangement of Atoms… </a:t>
            </a:r>
          </a:p>
          <a:p>
            <a:pPr algn="just"/>
            <a:r>
              <a:rPr lang="en-IN" dirty="0"/>
              <a:t>Inorganic… </a:t>
            </a:r>
          </a:p>
          <a:p>
            <a:pPr marL="0" indent="0" algn="ctr">
              <a:buNone/>
            </a:pPr>
            <a:r>
              <a:rPr lang="en-IN" dirty="0"/>
              <a:t>THE CURIOUS CASE OF COAL &amp; DIAMOND</a:t>
            </a:r>
          </a:p>
          <a:p>
            <a:pPr marL="0" indent="0" algn="just">
              <a:buNone/>
            </a:pPr>
            <a:r>
              <a:rPr lang="en-IN" dirty="0"/>
              <a:t>Geologists term it as a Sedimentary Rock. A more acceptable term is MINERALOID</a:t>
            </a:r>
          </a:p>
          <a:p>
            <a:pPr algn="just"/>
            <a:endParaRPr lang="en-IN" dirty="0"/>
          </a:p>
        </p:txBody>
      </p:sp>
    </p:spTree>
    <p:extLst>
      <p:ext uri="{BB962C8B-B14F-4D97-AF65-F5344CB8AC3E}">
        <p14:creationId xmlns="" xmlns:p14="http://schemas.microsoft.com/office/powerpoint/2010/main" val="18182607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C39E72-B79F-4C28-AE4B-6DD8404F562F}"/>
              </a:ext>
            </a:extLst>
          </p:cNvPr>
          <p:cNvSpPr>
            <a:spLocks noGrp="1"/>
          </p:cNvSpPr>
          <p:nvPr>
            <p:ph type="title"/>
          </p:nvPr>
        </p:nvSpPr>
        <p:spPr>
          <a:xfrm>
            <a:off x="677334" y="221674"/>
            <a:ext cx="8596668" cy="831272"/>
          </a:xfrm>
        </p:spPr>
        <p:txBody>
          <a:bodyPr/>
          <a:lstStyle/>
          <a:p>
            <a:r>
              <a:rPr lang="en-IN" dirty="0"/>
              <a:t>Minerals(Continued…)</a:t>
            </a:r>
          </a:p>
        </p:txBody>
      </p:sp>
      <p:sp>
        <p:nvSpPr>
          <p:cNvPr id="3" name="Content Placeholder 2">
            <a:extLst>
              <a:ext uri="{FF2B5EF4-FFF2-40B4-BE49-F238E27FC236}">
                <a16:creationId xmlns="" xmlns:a16="http://schemas.microsoft.com/office/drawing/2014/main" id="{7AF87F7C-CD37-4B5C-9AB2-0A2029B15423}"/>
              </a:ext>
            </a:extLst>
          </p:cNvPr>
          <p:cNvSpPr>
            <a:spLocks noGrp="1"/>
          </p:cNvSpPr>
          <p:nvPr>
            <p:ph idx="1"/>
          </p:nvPr>
        </p:nvSpPr>
        <p:spPr>
          <a:xfrm>
            <a:off x="659869" y="946851"/>
            <a:ext cx="8163254" cy="5805053"/>
          </a:xfrm>
        </p:spPr>
        <p:txBody>
          <a:bodyPr>
            <a:normAutofit lnSpcReduction="10000"/>
          </a:bodyPr>
          <a:lstStyle/>
          <a:p>
            <a:pPr algn="just"/>
            <a:r>
              <a:rPr lang="en-IN" dirty="0"/>
              <a:t>There are more than 4000 minerals identified on Earth and list continues to grown with fresh additions every year.</a:t>
            </a:r>
          </a:p>
          <a:p>
            <a:pPr algn="just"/>
            <a:r>
              <a:rPr lang="en-IN" dirty="0"/>
              <a:t>Minerals can be a bone of contention in a war: Strategic Minerals</a:t>
            </a:r>
          </a:p>
          <a:p>
            <a:pPr algn="just"/>
            <a:r>
              <a:rPr lang="en-IN" dirty="0"/>
              <a:t>Some interesting etymologies.</a:t>
            </a:r>
          </a:p>
          <a:p>
            <a:pPr algn="just">
              <a:buFont typeface="Wingdings" panose="05000000000000000000" pitchFamily="2" charset="2"/>
              <a:buChar char="q"/>
            </a:pPr>
            <a:r>
              <a:rPr lang="en-IN" dirty="0"/>
              <a:t>Muscovite: Muscovy Glass, related to Moscow</a:t>
            </a:r>
          </a:p>
          <a:p>
            <a:pPr algn="just">
              <a:buFont typeface="Wingdings" panose="05000000000000000000" pitchFamily="2" charset="2"/>
              <a:buChar char="q"/>
            </a:pPr>
            <a:r>
              <a:rPr lang="en-IN" dirty="0" err="1"/>
              <a:t>Illite</a:t>
            </a:r>
            <a:r>
              <a:rPr lang="en-IN" dirty="0"/>
              <a:t>: gets its name from the first recognition in Illinois, USA.</a:t>
            </a:r>
          </a:p>
          <a:p>
            <a:pPr algn="just">
              <a:buFont typeface="Wingdings" panose="05000000000000000000" pitchFamily="2" charset="2"/>
              <a:buChar char="q"/>
            </a:pPr>
            <a:r>
              <a:rPr lang="en-IN" dirty="0"/>
              <a:t>Albite: Latin for White</a:t>
            </a:r>
          </a:p>
          <a:p>
            <a:pPr algn="just">
              <a:buFont typeface="Wingdings" panose="05000000000000000000" pitchFamily="2" charset="2"/>
              <a:buChar char="q"/>
            </a:pPr>
            <a:r>
              <a:rPr lang="en-IN" dirty="0"/>
              <a:t>Sillimanite named after scientist Benjamin Silliman.</a:t>
            </a:r>
          </a:p>
          <a:p>
            <a:pPr algn="just">
              <a:buFont typeface="Wingdings" panose="05000000000000000000" pitchFamily="2" charset="2"/>
              <a:buChar char="q"/>
            </a:pPr>
            <a:r>
              <a:rPr lang="en-IN" dirty="0"/>
              <a:t>Orthoclase: German to split at right angles</a:t>
            </a:r>
          </a:p>
          <a:p>
            <a:pPr algn="just">
              <a:buFont typeface="Wingdings" panose="05000000000000000000" pitchFamily="2" charset="2"/>
              <a:buChar char="q"/>
            </a:pPr>
            <a:r>
              <a:rPr lang="en-IN" dirty="0"/>
              <a:t>Talc : from Talcum- a cosmetic preparation which uses mineral </a:t>
            </a:r>
            <a:r>
              <a:rPr lang="en-IN" sz="1800" dirty="0"/>
              <a:t>Talc in it.</a:t>
            </a:r>
          </a:p>
          <a:p>
            <a:pPr marL="0" indent="0" algn="just">
              <a:spcBef>
                <a:spcPts val="0"/>
              </a:spcBef>
              <a:buNone/>
            </a:pPr>
            <a:r>
              <a:rPr lang="en-US" dirty="0"/>
              <a:t>This soapstone</a:t>
            </a:r>
            <a:r>
              <a:rPr lang="en-US" sz="2400" dirty="0">
                <a:solidFill>
                  <a:srgbClr val="FFFF00"/>
                </a:solidFill>
              </a:rPr>
              <a:t>*</a:t>
            </a:r>
            <a:r>
              <a:rPr lang="en-US" dirty="0"/>
              <a:t>artifact(on the right) was found in Denmark and is interpreted</a:t>
            </a:r>
          </a:p>
          <a:p>
            <a:pPr marL="0" indent="0" algn="just">
              <a:spcBef>
                <a:spcPts val="0"/>
              </a:spcBef>
              <a:buNone/>
            </a:pPr>
            <a:r>
              <a:rPr lang="en-US" dirty="0"/>
              <a:t>as a bellows shield with a depiction of Loki with his lips sewn shut, the result</a:t>
            </a:r>
          </a:p>
          <a:p>
            <a:pPr marL="0" indent="0" algn="just">
              <a:spcBef>
                <a:spcPts val="0"/>
              </a:spcBef>
              <a:buNone/>
            </a:pPr>
            <a:r>
              <a:rPr lang="en-US" dirty="0"/>
              <a:t> of his loosing his wager with the dwarf smiths </a:t>
            </a:r>
            <a:r>
              <a:rPr lang="en-US" dirty="0" err="1"/>
              <a:t>Brokkr</a:t>
            </a:r>
            <a:r>
              <a:rPr lang="en-US" dirty="0"/>
              <a:t> and </a:t>
            </a:r>
            <a:r>
              <a:rPr lang="en-US" dirty="0" err="1"/>
              <a:t>Sindri</a:t>
            </a:r>
            <a:r>
              <a:rPr lang="en-US" dirty="0"/>
              <a:t>, </a:t>
            </a:r>
          </a:p>
          <a:p>
            <a:pPr marL="0" indent="0" algn="just">
              <a:spcBef>
                <a:spcPts val="0"/>
              </a:spcBef>
              <a:buNone/>
            </a:pPr>
            <a:r>
              <a:rPr lang="en-US" dirty="0">
                <a:hlinkClick r:id="rId2"/>
              </a:rPr>
              <a:t>told in the myths</a:t>
            </a:r>
            <a:r>
              <a:rPr lang="en-US" dirty="0"/>
              <a:t>. The stone is about 20cm across, with a hole near the base presumably to allow air from the bellows to reach the fire.</a:t>
            </a:r>
          </a:p>
          <a:p>
            <a:pPr marL="0" indent="0" algn="just">
              <a:buNone/>
            </a:pPr>
            <a:r>
              <a:rPr lang="en-US" dirty="0">
                <a:solidFill>
                  <a:srgbClr val="FFFF00"/>
                </a:solidFill>
              </a:rPr>
              <a:t>*</a:t>
            </a:r>
            <a:r>
              <a:rPr lang="en-US" sz="1200" dirty="0"/>
              <a:t>Soapstone is a metamorphic rock rich in Talc with other minerals such as Chlorite, Muscovite etc.</a:t>
            </a:r>
            <a:endParaRPr lang="en-IN" sz="1800" dirty="0"/>
          </a:p>
          <a:p>
            <a:pPr>
              <a:buFont typeface="Wingdings" panose="05000000000000000000" pitchFamily="2" charset="2"/>
              <a:buChar char="q"/>
            </a:pPr>
            <a:endParaRPr lang="en-IN" sz="1800" dirty="0"/>
          </a:p>
          <a:p>
            <a:endParaRPr lang="en-IN" dirty="0"/>
          </a:p>
          <a:p>
            <a:endParaRPr lang="en-IN" dirty="0"/>
          </a:p>
          <a:p>
            <a:pPr marL="0" indent="0">
              <a:buNone/>
            </a:pPr>
            <a:endParaRPr lang="en-IN" dirty="0"/>
          </a:p>
        </p:txBody>
      </p:sp>
      <p:pic>
        <p:nvPicPr>
          <p:cNvPr id="2050" name="Picture 2" descr="Image result for muscovite flakes">
            <a:extLst>
              <a:ext uri="{FF2B5EF4-FFF2-40B4-BE49-F238E27FC236}">
                <a16:creationId xmlns="" xmlns:a16="http://schemas.microsoft.com/office/drawing/2014/main" id="{65C9C57D-6741-4A22-A88F-CB9C0C5E0FC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23122" y="1417538"/>
            <a:ext cx="3028906" cy="251970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D7874167-4668-430A-8A7D-E1ABF91C4CAC}"/>
              </a:ext>
            </a:extLst>
          </p:cNvPr>
          <p:cNvSpPr txBox="1"/>
          <p:nvPr/>
        </p:nvSpPr>
        <p:spPr>
          <a:xfrm>
            <a:off x="8659091" y="3974965"/>
            <a:ext cx="3408218" cy="338554"/>
          </a:xfrm>
          <a:prstGeom prst="rect">
            <a:avLst/>
          </a:prstGeom>
          <a:noFill/>
        </p:spPr>
        <p:txBody>
          <a:bodyPr wrap="square" rtlCol="0">
            <a:spAutoFit/>
          </a:bodyPr>
          <a:lstStyle/>
          <a:p>
            <a:r>
              <a:rPr lang="en-IN" sz="1600" dirty="0"/>
              <a:t>Muscovite(</a:t>
            </a:r>
            <a:r>
              <a:rPr lang="en-IN" sz="1600" dirty="0" err="1"/>
              <a:t>source:</a:t>
            </a:r>
            <a:r>
              <a:rPr lang="en-IN" sz="1600" u="sng" dirty="0" err="1">
                <a:solidFill>
                  <a:schemeClr val="bg1"/>
                </a:solidFill>
                <a:hlinkClick r:id="rId4">
                  <a:extLst>
                    <a:ext uri="{A12FA001-AC4F-418D-AE19-62706E023703}">
                      <ahyp:hlinkClr xmlns="" xmlns:ahyp="http://schemas.microsoft.com/office/drawing/2018/hyperlinkcolor" val="tx"/>
                    </a:ext>
                  </a:extLst>
                </a:hlinkClick>
              </a:rPr>
              <a:t>www.pitt.edu</a:t>
            </a:r>
            <a:r>
              <a:rPr lang="en-IN" sz="1600" dirty="0"/>
              <a:t>)</a:t>
            </a:r>
          </a:p>
        </p:txBody>
      </p:sp>
      <p:pic>
        <p:nvPicPr>
          <p:cNvPr id="2054" name="Picture 6" descr="http://www.hurstwic.org/history/articles/manufacturing/pix/loki_bellows_shield_snaptun.jpg">
            <a:extLst>
              <a:ext uri="{FF2B5EF4-FFF2-40B4-BE49-F238E27FC236}">
                <a16:creationId xmlns="" xmlns:a16="http://schemas.microsoft.com/office/drawing/2014/main" id="{0AB8F3CE-CD42-47B6-8BFF-038F17D1B840}"/>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823122" y="4301833"/>
            <a:ext cx="3028905" cy="20032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033069D-8B33-4392-84E4-26363E904A6D}"/>
              </a:ext>
            </a:extLst>
          </p:cNvPr>
          <p:cNvSpPr txBox="1"/>
          <p:nvPr/>
        </p:nvSpPr>
        <p:spPr>
          <a:xfrm>
            <a:off x="8823122" y="6236117"/>
            <a:ext cx="2777301" cy="584775"/>
          </a:xfrm>
          <a:prstGeom prst="rect">
            <a:avLst/>
          </a:prstGeom>
          <a:noFill/>
        </p:spPr>
        <p:txBody>
          <a:bodyPr wrap="square" rtlCol="0">
            <a:spAutoFit/>
          </a:bodyPr>
          <a:lstStyle/>
          <a:p>
            <a:r>
              <a:rPr lang="en-IN" sz="1600" dirty="0">
                <a:solidFill>
                  <a:schemeClr val="tx1">
                    <a:lumMod val="95000"/>
                  </a:schemeClr>
                </a:solidFill>
                <a:hlinkClick r:id="rId6">
                  <a:extLst>
                    <a:ext uri="{A12FA001-AC4F-418D-AE19-62706E023703}">
                      <ahyp:hlinkClr xmlns="" xmlns:ahyp="http://schemas.microsoft.com/office/drawing/2018/hyperlinkcolor" val="tx"/>
                    </a:ext>
                  </a:extLst>
                </a:hlinkClick>
              </a:rPr>
              <a:t>Soapstone </a:t>
            </a:r>
            <a:r>
              <a:rPr lang="en-IN" sz="1600" dirty="0" err="1">
                <a:solidFill>
                  <a:schemeClr val="tx1">
                    <a:lumMod val="95000"/>
                  </a:schemeClr>
                </a:solidFill>
                <a:hlinkClick r:id="rId6">
                  <a:extLst>
                    <a:ext uri="{A12FA001-AC4F-418D-AE19-62706E023703}">
                      <ahyp:hlinkClr xmlns="" xmlns:ahyp="http://schemas.microsoft.com/office/drawing/2018/hyperlinkcolor" val="tx"/>
                    </a:ext>
                  </a:extLst>
                </a:hlinkClick>
              </a:rPr>
              <a:t>Artifact</a:t>
            </a:r>
            <a:r>
              <a:rPr lang="en-IN" sz="1600" dirty="0"/>
              <a:t> of Viking Age c. 793-1066 ACE</a:t>
            </a:r>
          </a:p>
        </p:txBody>
      </p:sp>
    </p:spTree>
    <p:extLst>
      <p:ext uri="{BB962C8B-B14F-4D97-AF65-F5344CB8AC3E}">
        <p14:creationId xmlns="" xmlns:p14="http://schemas.microsoft.com/office/powerpoint/2010/main" val="11480064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barn(inVertical)">
                                      <p:cBhvr>
                                        <p:cTn id="75" dur="500"/>
                                        <p:tgtEl>
                                          <p:spTgt spid="3">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2" dur="500"/>
                                        <p:tgtEl>
                                          <p:spTgt spid="3">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9" dur="500"/>
                                        <p:tgtEl>
                                          <p:spTgt spid="3">
                                            <p:txEl>
                                              <p:pRg st="11" end="1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anim calcmode="lin" valueType="num">
                                      <p:cBhvr>
                                        <p:cTn id="94"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5"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6" dur="500"/>
                                        <p:tgtEl>
                                          <p:spTgt spid="3">
                                            <p:txEl>
                                              <p:pRg st="12" end="1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
                                            <p:txEl>
                                              <p:pRg st="13" end="13"/>
                                            </p:txEl>
                                          </p:spTgt>
                                        </p:tgtEl>
                                        <p:attrNameLst>
                                          <p:attrName>style.visibility</p:attrName>
                                        </p:attrNameLst>
                                      </p:cBhvr>
                                      <p:to>
                                        <p:strVal val="visible"/>
                                      </p:to>
                                    </p:set>
                                    <p:anim calcmode="lin" valueType="num">
                                      <p:cBhvr>
                                        <p:cTn id="10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2"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3" dur="500"/>
                                        <p:tgtEl>
                                          <p:spTgt spid="3">
                                            <p:txEl>
                                              <p:pRg st="13" end="1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2050"/>
                                        </p:tgtEl>
                                        <p:attrNameLst>
                                          <p:attrName>style.visibility</p:attrName>
                                        </p:attrNameLst>
                                      </p:cBhvr>
                                      <p:to>
                                        <p:strVal val="visible"/>
                                      </p:to>
                                    </p:set>
                                    <p:anim calcmode="lin" valueType="num">
                                      <p:cBhvr additive="base">
                                        <p:cTn id="108" dur="500" fill="hold"/>
                                        <p:tgtEl>
                                          <p:spTgt spid="2050"/>
                                        </p:tgtEl>
                                        <p:attrNameLst>
                                          <p:attrName>ppt_x</p:attrName>
                                        </p:attrNameLst>
                                      </p:cBhvr>
                                      <p:tavLst>
                                        <p:tav tm="0">
                                          <p:val>
                                            <p:strVal val="#ppt_x"/>
                                          </p:val>
                                        </p:tav>
                                        <p:tav tm="100000">
                                          <p:val>
                                            <p:strVal val="#ppt_x"/>
                                          </p:val>
                                        </p:tav>
                                      </p:tavLst>
                                    </p:anim>
                                    <p:anim calcmode="lin" valueType="num">
                                      <p:cBhvr additive="base">
                                        <p:cTn id="10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additive="base">
                                        <p:cTn id="114" dur="500" fill="hold"/>
                                        <p:tgtEl>
                                          <p:spTgt spid="4"/>
                                        </p:tgtEl>
                                        <p:attrNameLst>
                                          <p:attrName>ppt_x</p:attrName>
                                        </p:attrNameLst>
                                      </p:cBhvr>
                                      <p:tavLst>
                                        <p:tav tm="0">
                                          <p:val>
                                            <p:strVal val="#ppt_x"/>
                                          </p:val>
                                        </p:tav>
                                        <p:tav tm="100000">
                                          <p:val>
                                            <p:strVal val="#ppt_x"/>
                                          </p:val>
                                        </p:tav>
                                      </p:tavLst>
                                    </p:anim>
                                    <p:anim calcmode="lin" valueType="num">
                                      <p:cBhvr additive="base">
                                        <p:cTn id="1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nodeType="clickEffect">
                                  <p:stCondLst>
                                    <p:cond delay="0"/>
                                  </p:stCondLst>
                                  <p:childTnLst>
                                    <p:set>
                                      <p:cBhvr>
                                        <p:cTn id="119" dur="1" fill="hold">
                                          <p:stCondLst>
                                            <p:cond delay="0"/>
                                          </p:stCondLst>
                                        </p:cTn>
                                        <p:tgtEl>
                                          <p:spTgt spid="2054"/>
                                        </p:tgtEl>
                                        <p:attrNameLst>
                                          <p:attrName>style.visibility</p:attrName>
                                        </p:attrNameLst>
                                      </p:cBhvr>
                                      <p:to>
                                        <p:strVal val="visible"/>
                                      </p:to>
                                    </p:set>
                                    <p:animEffect transition="in" filter="barn(inVertical)">
                                      <p:cBhvr>
                                        <p:cTn id="120" dur="500"/>
                                        <p:tgtEl>
                                          <p:spTgt spid="205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barn(inVertical)">
                                      <p:cBhvr>
                                        <p:cTn id="1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A6B7F-46C4-4445-B698-9A203DCB7C58}"/>
              </a:ext>
            </a:extLst>
          </p:cNvPr>
          <p:cNvSpPr>
            <a:spLocks noGrp="1"/>
          </p:cNvSpPr>
          <p:nvPr>
            <p:ph type="title"/>
          </p:nvPr>
        </p:nvSpPr>
        <p:spPr/>
        <p:txBody>
          <a:bodyPr/>
          <a:lstStyle/>
          <a:p>
            <a:r>
              <a:rPr lang="en-IN" dirty="0"/>
              <a:t>Mineral Physical Properties:</a:t>
            </a:r>
          </a:p>
        </p:txBody>
      </p:sp>
      <p:sp>
        <p:nvSpPr>
          <p:cNvPr id="3" name="Content Placeholder 2">
            <a:extLst>
              <a:ext uri="{FF2B5EF4-FFF2-40B4-BE49-F238E27FC236}">
                <a16:creationId xmlns="" xmlns:a16="http://schemas.microsoft.com/office/drawing/2014/main" id="{D3F203FF-D70C-4A14-BF2F-01394ADDC269}"/>
              </a:ext>
            </a:extLst>
          </p:cNvPr>
          <p:cNvSpPr>
            <a:spLocks noGrp="1"/>
          </p:cNvSpPr>
          <p:nvPr>
            <p:ph idx="1"/>
          </p:nvPr>
        </p:nvSpPr>
        <p:spPr>
          <a:xfrm>
            <a:off x="677334" y="1620262"/>
            <a:ext cx="2717030" cy="5002211"/>
          </a:xfrm>
        </p:spPr>
        <p:txBody>
          <a:bodyPr>
            <a:normAutofit/>
          </a:bodyPr>
          <a:lstStyle/>
          <a:p>
            <a:endParaRPr lang="en-IN" dirty="0"/>
          </a:p>
          <a:p>
            <a:endParaRPr lang="en-IN" dirty="0"/>
          </a:p>
          <a:p>
            <a:r>
              <a:rPr lang="en-IN" dirty="0" err="1"/>
              <a:t>Color</a:t>
            </a:r>
            <a:r>
              <a:rPr lang="en-IN" dirty="0"/>
              <a:t> </a:t>
            </a:r>
          </a:p>
          <a:p>
            <a:r>
              <a:rPr lang="en-IN" dirty="0"/>
              <a:t>Streak </a:t>
            </a:r>
          </a:p>
          <a:p>
            <a:r>
              <a:rPr lang="en-IN" dirty="0" err="1"/>
              <a:t>Luster</a:t>
            </a:r>
            <a:r>
              <a:rPr lang="en-IN" dirty="0"/>
              <a:t> </a:t>
            </a:r>
          </a:p>
          <a:p>
            <a:r>
              <a:rPr lang="en-IN" dirty="0"/>
              <a:t>Habit</a:t>
            </a:r>
          </a:p>
          <a:p>
            <a:r>
              <a:rPr lang="en-IN" dirty="0"/>
              <a:t>Form </a:t>
            </a:r>
          </a:p>
          <a:p>
            <a:r>
              <a:rPr lang="en-IN" dirty="0"/>
              <a:t>Cleavage</a:t>
            </a:r>
          </a:p>
          <a:p>
            <a:r>
              <a:rPr lang="en-IN" dirty="0"/>
              <a:t>Fracture</a:t>
            </a:r>
          </a:p>
          <a:p>
            <a:r>
              <a:rPr lang="en-IN" dirty="0"/>
              <a:t>Hardness </a:t>
            </a:r>
          </a:p>
          <a:p>
            <a:r>
              <a:rPr lang="en-IN" dirty="0"/>
              <a:t>Specific Gravity</a:t>
            </a:r>
          </a:p>
        </p:txBody>
      </p:sp>
      <p:pic>
        <p:nvPicPr>
          <p:cNvPr id="4" name="Picture 3">
            <a:extLst>
              <a:ext uri="{FF2B5EF4-FFF2-40B4-BE49-F238E27FC236}">
                <a16:creationId xmlns="" xmlns:a16="http://schemas.microsoft.com/office/drawing/2014/main" id="{D22CB18F-949E-407E-814C-45C610FA8242}"/>
              </a:ext>
            </a:extLst>
          </p:cNvPr>
          <p:cNvPicPr>
            <a:picLocks noChangeAspect="1"/>
          </p:cNvPicPr>
          <p:nvPr/>
        </p:nvPicPr>
        <p:blipFill>
          <a:blip r:embed="rId2"/>
          <a:stretch>
            <a:fillRect/>
          </a:stretch>
        </p:blipFill>
        <p:spPr>
          <a:xfrm>
            <a:off x="3842771" y="1930400"/>
            <a:ext cx="5853447" cy="4571814"/>
          </a:xfrm>
          <a:prstGeom prst="rect">
            <a:avLst/>
          </a:prstGeom>
        </p:spPr>
      </p:pic>
    </p:spTree>
    <p:extLst>
      <p:ext uri="{BB962C8B-B14F-4D97-AF65-F5344CB8AC3E}">
        <p14:creationId xmlns="" xmlns:p14="http://schemas.microsoft.com/office/powerpoint/2010/main" val="649840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01239F-02D7-4239-8F9D-BC69D6BED7B5}"/>
              </a:ext>
            </a:extLst>
          </p:cNvPr>
          <p:cNvSpPr>
            <a:spLocks noGrp="1"/>
          </p:cNvSpPr>
          <p:nvPr>
            <p:ph type="title"/>
          </p:nvPr>
        </p:nvSpPr>
        <p:spPr>
          <a:xfrm>
            <a:off x="899007" y="484909"/>
            <a:ext cx="8596668" cy="1320800"/>
          </a:xfrm>
        </p:spPr>
        <p:txBody>
          <a:bodyPr>
            <a:normAutofit/>
          </a:bodyPr>
          <a:lstStyle/>
          <a:p>
            <a:r>
              <a:rPr lang="en-IN" dirty="0"/>
              <a:t>Physical Properties of Minerals:</a:t>
            </a:r>
            <a:br>
              <a:rPr lang="en-IN" dirty="0"/>
            </a:br>
            <a:r>
              <a:rPr lang="en-IN" dirty="0"/>
              <a:t>Colour &amp; Streak</a:t>
            </a:r>
          </a:p>
        </p:txBody>
      </p:sp>
      <p:sp>
        <p:nvSpPr>
          <p:cNvPr id="3" name="Content Placeholder 2">
            <a:extLst>
              <a:ext uri="{FF2B5EF4-FFF2-40B4-BE49-F238E27FC236}">
                <a16:creationId xmlns="" xmlns:a16="http://schemas.microsoft.com/office/drawing/2014/main" id="{B56C58A4-78AD-4649-A4B9-9C54388C2828}"/>
              </a:ext>
            </a:extLst>
          </p:cNvPr>
          <p:cNvSpPr>
            <a:spLocks noGrp="1"/>
          </p:cNvSpPr>
          <p:nvPr>
            <p:ph idx="1"/>
          </p:nvPr>
        </p:nvSpPr>
        <p:spPr>
          <a:xfrm>
            <a:off x="677334" y="1805709"/>
            <a:ext cx="8258848" cy="4844473"/>
          </a:xfrm>
        </p:spPr>
        <p:txBody>
          <a:bodyPr>
            <a:normAutofit/>
          </a:bodyPr>
          <a:lstStyle/>
          <a:p>
            <a:pPr algn="just"/>
            <a:r>
              <a:rPr lang="en-IN" dirty="0"/>
              <a:t>How does Human eye perceives colours?</a:t>
            </a:r>
          </a:p>
          <a:p>
            <a:pPr algn="just"/>
            <a:r>
              <a:rPr lang="en-IN" dirty="0"/>
              <a:t>COLOUR is a resultant of interaction of light rays with the minerals, with the wavelengths of light that are not absorbed are sent back and its resultant wavelength is perceived by the eye as colour.</a:t>
            </a:r>
          </a:p>
          <a:p>
            <a:pPr algn="just"/>
            <a:r>
              <a:rPr lang="en-IN" dirty="0"/>
              <a:t>STREAK is the colour of the powder of the mineral , obtained by rubbing the mineral on a streak plate that is an unglazed porcelain plate(Hardness 6.5 to 7) of white or black colour(used specifically for minerals that give a pale or white streak).</a:t>
            </a:r>
          </a:p>
          <a:p>
            <a:pPr algn="just"/>
            <a:r>
              <a:rPr lang="en-IN" dirty="0"/>
              <a:t>Streak many times is lighter than the original colour of the mineral &amp;  many a times is completely different from the perceived colour of the mineral</a:t>
            </a:r>
          </a:p>
          <a:p>
            <a:pPr lvl="1" algn="just">
              <a:buFont typeface="Wingdings" panose="05000000000000000000" pitchFamily="2" charset="2"/>
              <a:buChar char="q"/>
            </a:pPr>
            <a:r>
              <a:rPr lang="en-US" dirty="0" err="1"/>
              <a:t>Heamatite</a:t>
            </a:r>
            <a:r>
              <a:rPr lang="en-US" dirty="0"/>
              <a:t> can be black, red, brown, or silver in color and occur in a wide variety of  forms   but all specimens of hematite produce a streak with a reddish color. This is a valuable test for hematite. It can be used to differentiate hematite from a large number of other opaque minerals with a high specific gravity and similar color and habit.</a:t>
            </a:r>
            <a:endParaRPr lang="en-IN" dirty="0"/>
          </a:p>
          <a:p>
            <a:endParaRPr lang="en-IN" dirty="0"/>
          </a:p>
        </p:txBody>
      </p:sp>
      <p:pic>
        <p:nvPicPr>
          <p:cNvPr id="4098" name="Picture 2" descr="Image result for streak hematite">
            <a:extLst>
              <a:ext uri="{FF2B5EF4-FFF2-40B4-BE49-F238E27FC236}">
                <a16:creationId xmlns="" xmlns:a16="http://schemas.microsoft.com/office/drawing/2014/main" id="{277DDAEC-E6C5-4B6A-B0E1-CC50DA6DA81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6803" b="16871"/>
          <a:stretch/>
        </p:blipFill>
        <p:spPr bwMode="auto">
          <a:xfrm>
            <a:off x="8924983" y="2229574"/>
            <a:ext cx="3024072" cy="298447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Image result for colour and streak of minerals">
            <a:extLst>
              <a:ext uri="{FF2B5EF4-FFF2-40B4-BE49-F238E27FC236}">
                <a16:creationId xmlns="" xmlns:a16="http://schemas.microsoft.com/office/drawing/2014/main" id="{EE69C491-14EB-40DF-BBD4-BBB573F81110}"/>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5345" t="45983" r="57536" b="7887"/>
          <a:stretch/>
        </p:blipFill>
        <p:spPr bwMode="auto">
          <a:xfrm>
            <a:off x="8924983" y="5184026"/>
            <a:ext cx="1141384" cy="153785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71AD5C8E-98C9-4ED6-8C9D-5549B4391DA3}"/>
              </a:ext>
            </a:extLst>
          </p:cNvPr>
          <p:cNvSpPr txBox="1"/>
          <p:nvPr/>
        </p:nvSpPr>
        <p:spPr>
          <a:xfrm>
            <a:off x="10066367" y="5306242"/>
            <a:ext cx="2017452" cy="1323439"/>
          </a:xfrm>
          <a:prstGeom prst="rect">
            <a:avLst/>
          </a:prstGeom>
          <a:noFill/>
        </p:spPr>
        <p:txBody>
          <a:bodyPr wrap="square" rtlCol="0">
            <a:spAutoFit/>
          </a:bodyPr>
          <a:lstStyle/>
          <a:p>
            <a:r>
              <a:rPr lang="en-IN" sz="1600" dirty="0">
                <a:solidFill>
                  <a:schemeClr val="bg1"/>
                </a:solidFill>
              </a:rPr>
              <a:t>Specimen showing Red colour streak of </a:t>
            </a:r>
            <a:r>
              <a:rPr lang="en-IN" sz="1600" dirty="0" err="1">
                <a:solidFill>
                  <a:schemeClr val="bg1"/>
                </a:solidFill>
              </a:rPr>
              <a:t>Heamatite</a:t>
            </a:r>
            <a:r>
              <a:rPr lang="en-IN" sz="1600" dirty="0">
                <a:solidFill>
                  <a:schemeClr val="bg1"/>
                </a:solidFill>
              </a:rPr>
              <a:t> along with its various forms.</a:t>
            </a:r>
            <a:endParaRPr lang="en-IN" dirty="0">
              <a:solidFill>
                <a:schemeClr val="bg1"/>
              </a:solidFill>
            </a:endParaRPr>
          </a:p>
        </p:txBody>
      </p:sp>
    </p:spTree>
    <p:extLst>
      <p:ext uri="{BB962C8B-B14F-4D97-AF65-F5344CB8AC3E}">
        <p14:creationId xmlns="" xmlns:p14="http://schemas.microsoft.com/office/powerpoint/2010/main" val="42230463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circle(in)">
                                      <p:cBhvr>
                                        <p:cTn id="41" dur="2000"/>
                                        <p:tgtEl>
                                          <p:spTgt spid="4098"/>
                                        </p:tgtEl>
                                      </p:cBhvr>
                                    </p:animEffect>
                                  </p:childTnLst>
                                </p:cTn>
                              </p:par>
                              <p:par>
                                <p:cTn id="42" presetID="6" presetClass="entr" presetSubtype="16" fill="hold" nodeType="with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circle(in)">
                                      <p:cBhvr>
                                        <p:cTn id="44" dur="2000"/>
                                        <p:tgtEl>
                                          <p:spTgt spid="4102"/>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2201</TotalTime>
  <Words>726</Words>
  <Application>Microsoft Office PowerPoint</Application>
  <PresentationFormat>Custom</PresentationFormat>
  <Paragraphs>115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SOME GENERAL CONCEPTS IN GEOLOGY</vt:lpstr>
      <vt:lpstr>About Geology and its place in Earth Sciences</vt:lpstr>
      <vt:lpstr>Geology(भूविज्ञान/ارضیات) versus Geography(भूगोल/جغرافیہ)</vt:lpstr>
      <vt:lpstr>Slide 4</vt:lpstr>
      <vt:lpstr>Rock Cycle</vt:lpstr>
      <vt:lpstr>Minerals: Constituents of Rocks.</vt:lpstr>
      <vt:lpstr>Minerals(Continued…)</vt:lpstr>
      <vt:lpstr>Mineral Physical Properties:</vt:lpstr>
      <vt:lpstr>Physical Properties of Minerals: Colour &amp; Streak</vt:lpstr>
      <vt:lpstr>Physical Properties of Minerals:  LUSTER</vt:lpstr>
      <vt:lpstr>Physical Properties of Minerals: HABIT</vt:lpstr>
      <vt:lpstr>Slide 12</vt:lpstr>
      <vt:lpstr>Physical Properties of Minerals: HARDNESS</vt:lpstr>
      <vt:lpstr>Physical Properties of Minerals: SPECIFIC GRAVITY</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classification { Q-System}</dc:title>
  <dc:creator>Varun Dev Jamwal</dc:creator>
  <cp:lastModifiedBy>supriya</cp:lastModifiedBy>
  <cp:revision>115</cp:revision>
  <dcterms:created xsi:type="dcterms:W3CDTF">2019-02-27T14:40:56Z</dcterms:created>
  <dcterms:modified xsi:type="dcterms:W3CDTF">2019-05-14T06:46:56Z</dcterms:modified>
</cp:coreProperties>
</file>